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15"/>
  </p:notesMasterIdLst>
  <p:sldIdLst>
    <p:sldId id="256" r:id="rId3"/>
    <p:sldId id="266" r:id="rId4"/>
    <p:sldId id="257" r:id="rId5"/>
    <p:sldId id="269" r:id="rId6"/>
    <p:sldId id="260" r:id="rId7"/>
    <p:sldId id="270" r:id="rId8"/>
    <p:sldId id="268" r:id="rId9"/>
    <p:sldId id="271" r:id="rId10"/>
    <p:sldId id="261" r:id="rId11"/>
    <p:sldId id="262" r:id="rId12"/>
    <p:sldId id="263" r:id="rId13"/>
    <p:sldId id="264" r:id="rId14"/>
  </p:sldIdLst>
  <p:sldSz cx="12192000" cy="6858000"/>
  <p:notesSz cx="6797675" cy="9874250"/>
  <p:embeddedFontLst>
    <p:embeddedFont>
      <p:font typeface="Bodoni" panose="020B060402020202020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ambria Math" panose="02040503050406030204" pitchFamily="18" charset="0"/>
      <p:regular r:id="rId24"/>
    </p:embeddedFont>
    <p:embeddedFont>
      <p:font typeface="Century Gothic" panose="020B0502020202020204" pitchFamily="34" charset="0"/>
      <p:regular r:id="rId25"/>
      <p:bold r:id="rId26"/>
      <p:italic r:id="rId27"/>
      <p:boldItalic r:id="rId28"/>
    </p:embeddedFont>
    <p:embeddedFont>
      <p:font typeface="Comic Sans MS" panose="030F0702030302020204" pitchFamily="66"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VDuF5+V78I4O1woT/4HXM4LDc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7"/>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5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9687" y="0"/>
            <a:ext cx="2946400" cy="4953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36562" y="1233487"/>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378950"/>
            <a:ext cx="2946400" cy="4953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Calibri"/>
                <a:buNone/>
              </a:p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61" name="Google Shape;361;p1: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1: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Calibri"/>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5: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6: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6: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7: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7: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8: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8: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9: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9: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1"/>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Autofit/>
          </a:bodyPr>
          <a:lstStyle>
            <a:lvl1pPr lvl="0" algn="l">
              <a:spcBef>
                <a:spcPts val="1000"/>
              </a:spcBef>
              <a:spcAft>
                <a:spcPts val="0"/>
              </a:spcAft>
              <a:buSzPts val="256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7" name="Google Shape;27;p11"/>
          <p:cNvSpPr txBox="1">
            <a:spLocks noGrp="1"/>
          </p:cNvSpPr>
          <p:nvPr>
            <p:ph type="dt" idx="10"/>
          </p:nvPr>
        </p:nvSpPr>
        <p:spPr>
          <a:xfrm rot="5400000">
            <a:off x="10090150" y="1792287"/>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00">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1"/>
          <p:cNvSpPr txBox="1">
            <a:spLocks noGrp="1"/>
          </p:cNvSpPr>
          <p:nvPr>
            <p:ph type="ftr" idx="11"/>
          </p:nvPr>
        </p:nvSpPr>
        <p:spPr>
          <a:xfrm rot="5400000">
            <a:off x="8960643" y="3226593"/>
            <a:ext cx="3859212"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155700" y="973137"/>
            <a:ext cx="8761412" cy="7080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txBox="1">
            <a:spLocks noGrp="1"/>
          </p:cNvSpPr>
          <p:nvPr>
            <p:ph type="body" idx="1"/>
          </p:nvPr>
        </p:nvSpPr>
        <p:spPr>
          <a:xfrm>
            <a:off x="1155700" y="2603500"/>
            <a:ext cx="8761412" cy="3416300"/>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0" name="Google Shape;50;p13"/>
          <p:cNvSpPr txBox="1">
            <a:spLocks noGrp="1"/>
          </p:cNvSpPr>
          <p:nvPr>
            <p:ph type="dt" idx="10"/>
          </p:nvPr>
        </p:nvSpPr>
        <p:spPr>
          <a:xfrm>
            <a:off x="10650537" y="6394450"/>
            <a:ext cx="990600" cy="3048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000" b="1">
                <a:solidFill>
                  <a:schemeClr val="accen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3"/>
          <p:cNvSpPr txBox="1">
            <a:spLocks noGrp="1"/>
          </p:cNvSpPr>
          <p:nvPr>
            <p:ph type="ftr" idx="11"/>
          </p:nvPr>
        </p:nvSpPr>
        <p:spPr>
          <a:xfrm>
            <a:off x="528637" y="6391275"/>
            <a:ext cx="3859212"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sldNum" idx="12"/>
          </p:nvPr>
        </p:nvSpPr>
        <p:spPr>
          <a:xfrm>
            <a:off x="10352087" y="295275"/>
            <a:ext cx="83820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155700" y="973137"/>
            <a:ext cx="8761412" cy="7080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5"/>
          <p:cNvSpPr txBox="1">
            <a:spLocks noGrp="1"/>
          </p:cNvSpPr>
          <p:nvPr>
            <p:ph type="dt" idx="10"/>
          </p:nvPr>
        </p:nvSpPr>
        <p:spPr>
          <a:xfrm>
            <a:off x="10650537" y="6394450"/>
            <a:ext cx="990600" cy="3048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000" b="1">
                <a:solidFill>
                  <a:schemeClr val="accen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5"/>
          <p:cNvSpPr txBox="1">
            <a:spLocks noGrp="1"/>
          </p:cNvSpPr>
          <p:nvPr>
            <p:ph type="ftr" idx="11"/>
          </p:nvPr>
        </p:nvSpPr>
        <p:spPr>
          <a:xfrm>
            <a:off x="528637" y="6391275"/>
            <a:ext cx="3859212"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sldNum" idx="12"/>
          </p:nvPr>
        </p:nvSpPr>
        <p:spPr>
          <a:xfrm>
            <a:off x="10352087" y="295275"/>
            <a:ext cx="83820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1155700" y="973137"/>
            <a:ext cx="8761412" cy="7080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16"/>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16"/>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9" name="Google Shape;69;p16"/>
          <p:cNvSpPr txBox="1">
            <a:spLocks noGrp="1"/>
          </p:cNvSpPr>
          <p:nvPr>
            <p:ph type="body" idx="4"/>
          </p:nvPr>
        </p:nvSpPr>
        <p:spPr>
          <a:xfrm>
            <a:off x="6208710"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0" name="Google Shape;70;p16"/>
          <p:cNvSpPr txBox="1">
            <a:spLocks noGrp="1"/>
          </p:cNvSpPr>
          <p:nvPr>
            <p:ph type="dt" idx="10"/>
          </p:nvPr>
        </p:nvSpPr>
        <p:spPr>
          <a:xfrm>
            <a:off x="10650537" y="6394450"/>
            <a:ext cx="990600" cy="3048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000" b="1">
                <a:solidFill>
                  <a:schemeClr val="accen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6"/>
          <p:cNvSpPr txBox="1">
            <a:spLocks noGrp="1"/>
          </p:cNvSpPr>
          <p:nvPr>
            <p:ph type="ftr" idx="11"/>
          </p:nvPr>
        </p:nvSpPr>
        <p:spPr>
          <a:xfrm>
            <a:off x="528637" y="6391275"/>
            <a:ext cx="3859212"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10352087" y="295275"/>
            <a:ext cx="83820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1155700" y="973137"/>
            <a:ext cx="8761412" cy="7080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6" name="Google Shape;76;p17"/>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7" name="Google Shape;77;p17"/>
          <p:cNvSpPr txBox="1">
            <a:spLocks noGrp="1"/>
          </p:cNvSpPr>
          <p:nvPr>
            <p:ph type="dt" idx="10"/>
          </p:nvPr>
        </p:nvSpPr>
        <p:spPr>
          <a:xfrm>
            <a:off x="10650537" y="6394450"/>
            <a:ext cx="990600" cy="3048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000" b="1">
                <a:solidFill>
                  <a:schemeClr val="accen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528637" y="6391275"/>
            <a:ext cx="3859212"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10352087" y="295275"/>
            <a:ext cx="83820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0"/>
          <p:cNvGrpSpPr/>
          <p:nvPr/>
        </p:nvGrpSpPr>
        <p:grpSpPr>
          <a:xfrm>
            <a:off x="0" y="-1587"/>
            <a:ext cx="12192000" cy="6865937"/>
            <a:chOff x="0" y="-2373"/>
            <a:chExt cx="12192000" cy="6867027"/>
          </a:xfrm>
        </p:grpSpPr>
        <p:sp>
          <p:nvSpPr>
            <p:cNvPr id="11" name="Google Shape;11;p10"/>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0"/>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18" name="Google Shape;18;p10"/>
          <p:cNvSpPr/>
          <p:nvPr/>
        </p:nvSpPr>
        <p:spPr>
          <a:xfrm>
            <a:off x="10437812" y="0"/>
            <a:ext cx="685800" cy="1143000"/>
          </a:xfrm>
          <a:prstGeom prst="rect">
            <a:avLst/>
          </a:prstGeom>
          <a:solidFill>
            <a:schemeClr val="accent1"/>
          </a:solidFill>
          <a:ln>
            <a:noFill/>
          </a:ln>
          <a:effectLst>
            <a:outerShdw blurRad="63500" dist="25400" dir="5400000">
              <a:srgbClr val="000000">
                <a:alpha val="4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 name="Google Shape;19;p10"/>
          <p:cNvSpPr txBox="1">
            <a:spLocks noGrp="1"/>
          </p:cNvSpPr>
          <p:nvPr>
            <p:ph type="title"/>
          </p:nvPr>
        </p:nvSpPr>
        <p:spPr>
          <a:xfrm>
            <a:off x="1155700" y="973137"/>
            <a:ext cx="8761412" cy="7080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2pPr>
            <a:lvl3pPr marR="0" lvl="2"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3pPr>
            <a:lvl4pPr marR="0" lvl="3"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4pPr>
            <a:lvl5pPr marR="0" lvl="4"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 name="Google Shape;20;p10"/>
          <p:cNvSpPr txBox="1">
            <a:spLocks noGrp="1"/>
          </p:cNvSpPr>
          <p:nvPr>
            <p:ph type="body" idx="1"/>
          </p:nvPr>
        </p:nvSpPr>
        <p:spPr>
          <a:xfrm>
            <a:off x="1155700" y="2603500"/>
            <a:ext cx="8761412" cy="3416300"/>
          </a:xfrm>
          <a:prstGeom prst="rect">
            <a:avLst/>
          </a:prstGeom>
          <a:noFill/>
          <a:ln>
            <a:noFill/>
          </a:ln>
        </p:spPr>
        <p:txBody>
          <a:bodyPr spcFirstLastPara="1" wrap="square" lIns="91425" tIns="45700" rIns="91425" bIns="45700" anchor="t" anchorCtr="0">
            <a:noAutofit/>
          </a:bodyPr>
          <a:lstStyle>
            <a:lvl1pPr marL="457200" marR="0" lvl="0" indent="-391160" algn="l" rtl="0">
              <a:spcBef>
                <a:spcPts val="1000"/>
              </a:spcBef>
              <a:spcAft>
                <a:spcPts val="0"/>
              </a:spcAft>
              <a:buClr>
                <a:schemeClr val="accent1"/>
              </a:buClr>
              <a:buSzPts val="2560"/>
              <a:buFont typeface="Noto Sans Symbols"/>
              <a:buChar char="►"/>
              <a:defRPr sz="3200" b="0" i="0" u="none" strike="noStrike" cap="none">
                <a:solidFill>
                  <a:srgbClr val="404040"/>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404040"/>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404040"/>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404040"/>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404040"/>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1" name="Google Shape;21;p10"/>
          <p:cNvSpPr txBox="1">
            <a:spLocks noGrp="1"/>
          </p:cNvSpPr>
          <p:nvPr>
            <p:ph type="dt" idx="10"/>
          </p:nvPr>
        </p:nvSpPr>
        <p:spPr>
          <a:xfrm rot="5400000">
            <a:off x="10090150" y="1792287"/>
            <a:ext cx="990600" cy="30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000" b="0" i="0" u="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2" name="Google Shape;22;p10"/>
          <p:cNvSpPr txBox="1">
            <a:spLocks noGrp="1"/>
          </p:cNvSpPr>
          <p:nvPr>
            <p:ph type="ftr" idx="11"/>
          </p:nvPr>
        </p:nvSpPr>
        <p:spPr>
          <a:xfrm rot="5400000">
            <a:off x="8960643" y="3226593"/>
            <a:ext cx="3859212" cy="3048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 name="Google Shape;23;p10"/>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grpSp>
        <p:nvGrpSpPr>
          <p:cNvPr id="31" name="Google Shape;31;p12"/>
          <p:cNvGrpSpPr/>
          <p:nvPr/>
        </p:nvGrpSpPr>
        <p:grpSpPr>
          <a:xfrm>
            <a:off x="0" y="-1587"/>
            <a:ext cx="12192000" cy="6865937"/>
            <a:chOff x="0" y="-2373"/>
            <a:chExt cx="12192000" cy="6867027"/>
          </a:xfrm>
        </p:grpSpPr>
        <p:sp>
          <p:nvSpPr>
            <p:cNvPr id="32" name="Google Shape;32;p12"/>
            <p:cNvSpPr/>
            <p:nvPr/>
          </p:nvSpPr>
          <p:spPr>
            <a:xfrm>
              <a:off x="0" y="0"/>
              <a:ext cx="12192000" cy="68580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2"/>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2"/>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2"/>
            <p:cNvSpPr/>
            <p:nvPr/>
          </p:nvSpPr>
          <p:spPr>
            <a:xfrm rot="-600000">
              <a:off x="8491538" y="1798139"/>
              <a:ext cx="3298825" cy="439807"/>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19607"/>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 name="Google Shape;39;p12"/>
            <p:cNvSpPr/>
            <p:nvPr/>
          </p:nvSpPr>
          <p:spPr>
            <a:xfrm>
              <a:off x="458788" y="1866411"/>
              <a:ext cx="11277600" cy="4534619"/>
            </a:xfrm>
            <a:custGeom>
              <a:avLst/>
              <a:gdLst/>
              <a:ahLst/>
              <a:cxnLst/>
              <a:rect l="l" t="t" r="r" b="b"/>
              <a:pathLst>
                <a:path w="7104" h="2856" extrusionOk="0">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 name="Google Shape;40;p12"/>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41" name="Google Shape;41;p12"/>
          <p:cNvSpPr txBox="1">
            <a:spLocks noGrp="1"/>
          </p:cNvSpPr>
          <p:nvPr>
            <p:ph type="title"/>
          </p:nvPr>
        </p:nvSpPr>
        <p:spPr>
          <a:xfrm>
            <a:off x="1155700" y="973137"/>
            <a:ext cx="8761412" cy="7080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2pPr>
            <a:lvl3pPr marR="0" lvl="2"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3pPr>
            <a:lvl4pPr marR="0" lvl="3"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4pPr>
            <a:lvl5pPr marR="0" lvl="4" algn="l" rtl="0">
              <a:spcBef>
                <a:spcPts val="0"/>
              </a:spcBef>
              <a:spcAft>
                <a:spcPts val="0"/>
              </a:spcAft>
              <a:buSzPts val="1400"/>
              <a:buNone/>
              <a:defRPr sz="3600" b="0" i="0" u="none" strike="noStrike" cap="none">
                <a:solidFill>
                  <a:schemeClr val="lt2"/>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2" name="Google Shape;42;p12"/>
          <p:cNvSpPr txBox="1">
            <a:spLocks noGrp="1"/>
          </p:cNvSpPr>
          <p:nvPr>
            <p:ph type="body" idx="1"/>
          </p:nvPr>
        </p:nvSpPr>
        <p:spPr>
          <a:xfrm>
            <a:off x="1155700" y="2603500"/>
            <a:ext cx="8761412" cy="3416300"/>
          </a:xfrm>
          <a:prstGeom prst="rect">
            <a:avLst/>
          </a:prstGeom>
          <a:noFill/>
          <a:ln>
            <a:noFill/>
          </a:ln>
        </p:spPr>
        <p:txBody>
          <a:bodyPr spcFirstLastPara="1" wrap="square" lIns="91425" tIns="45700" rIns="91425" bIns="45700" anchor="t" anchorCtr="0">
            <a:noAutofit/>
          </a:bodyPr>
          <a:lstStyle>
            <a:lvl1pPr marL="457200" marR="0" lvl="0" indent="-391160" algn="l" rtl="0">
              <a:spcBef>
                <a:spcPts val="1000"/>
              </a:spcBef>
              <a:spcAft>
                <a:spcPts val="0"/>
              </a:spcAft>
              <a:buClr>
                <a:schemeClr val="accent1"/>
              </a:buClr>
              <a:buSzPts val="2560"/>
              <a:buFont typeface="Noto Sans Symbols"/>
              <a:buChar char="►"/>
              <a:defRPr sz="3200" b="0" i="0" u="none" strike="noStrike" cap="none">
                <a:solidFill>
                  <a:srgbClr val="404040"/>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404040"/>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404040"/>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404040"/>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404040"/>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43" name="Google Shape;43;p12"/>
          <p:cNvSpPr txBox="1">
            <a:spLocks noGrp="1"/>
          </p:cNvSpPr>
          <p:nvPr>
            <p:ph type="dt" idx="10"/>
          </p:nvPr>
        </p:nvSpPr>
        <p:spPr>
          <a:xfrm>
            <a:off x="10650537" y="6394450"/>
            <a:ext cx="990600" cy="3048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000" b="1" i="0" u="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4" name="Google Shape;44;p12"/>
          <p:cNvSpPr txBox="1">
            <a:spLocks noGrp="1"/>
          </p:cNvSpPr>
          <p:nvPr>
            <p:ph type="ftr" idx="11"/>
          </p:nvPr>
        </p:nvSpPr>
        <p:spPr>
          <a:xfrm>
            <a:off x="528637" y="6391275"/>
            <a:ext cx="3859212" cy="3048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5" name="Google Shape;45;p12"/>
          <p:cNvSpPr/>
          <p:nvPr/>
        </p:nvSpPr>
        <p:spPr>
          <a:xfrm>
            <a:off x="10437812" y="0"/>
            <a:ext cx="685800" cy="1143000"/>
          </a:xfrm>
          <a:prstGeom prst="rect">
            <a:avLst/>
          </a:prstGeom>
          <a:solidFill>
            <a:schemeClr val="accent1"/>
          </a:solidFill>
          <a:ln>
            <a:noFill/>
          </a:ln>
          <a:effectLst>
            <a:outerShdw blurRad="63500" dist="25400" dir="5400000">
              <a:srgbClr val="000000">
                <a:alpha val="4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 name="Google Shape;46;p12"/>
          <p:cNvSpPr txBox="1">
            <a:spLocks noGrp="1"/>
          </p:cNvSpPr>
          <p:nvPr>
            <p:ph type="sldNum" idx="12"/>
          </p:nvPr>
        </p:nvSpPr>
        <p:spPr>
          <a:xfrm>
            <a:off x="10352087" y="295275"/>
            <a:ext cx="838200" cy="76835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chemeClr val="lt1"/>
              </a:buClr>
              <a:buSzPts val="2800"/>
              <a:buFont typeface="Century Gothic"/>
              <a:buNone/>
              <a:defRPr sz="2800" b="0" i="0" u="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medium.com/analytics-vidhya/remove-salt-and-pepper-noise-with-median-filtering-b739614fe9d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
          <p:cNvSpPr txBox="1">
            <a:spLocks noGrp="1"/>
          </p:cNvSpPr>
          <p:nvPr>
            <p:ph type="ctrTitle"/>
          </p:nvPr>
        </p:nvSpPr>
        <p:spPr>
          <a:xfrm>
            <a:off x="58737" y="1844675"/>
            <a:ext cx="11195050" cy="99853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EBEBEB"/>
              </a:buClr>
              <a:buSzPts val="3600"/>
              <a:buFont typeface="Century Gothic"/>
              <a:buNone/>
            </a:pP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br>
              <a:rPr lang="en-US" sz="3600" b="0" i="0" u="none" dirty="0">
                <a:solidFill>
                  <a:srgbClr val="EBEBEB"/>
                </a:solidFill>
                <a:latin typeface="Century Gothic"/>
                <a:ea typeface="Century Gothic"/>
                <a:cs typeface="Century Gothic"/>
                <a:sym typeface="Century Gothic"/>
              </a:rPr>
            </a:br>
            <a:r>
              <a:rPr lang="en-US" sz="3000" b="0" i="0" u="none" dirty="0">
                <a:solidFill>
                  <a:schemeClr val="lt1"/>
                </a:solidFill>
                <a:latin typeface="Comic Sans MS"/>
                <a:ea typeface="Comic Sans MS"/>
                <a:cs typeface="Comic Sans MS"/>
                <a:sym typeface="Comic Sans MS"/>
              </a:rPr>
              <a:t> </a:t>
            </a:r>
            <a:r>
              <a:rPr lang="en-GB" sz="3000" dirty="0">
                <a:solidFill>
                  <a:schemeClr val="lt1"/>
                </a:solidFill>
                <a:latin typeface="Comic Sans MS"/>
                <a:ea typeface="Comic Sans MS"/>
                <a:cs typeface="Comic Sans MS"/>
                <a:sym typeface="Comic Sans MS"/>
              </a:rPr>
              <a:t>Implementation of Median Filter For Noise Removal in Images</a:t>
            </a:r>
            <a:br>
              <a:rPr lang="en-US" sz="3600" b="0" i="0" u="none" dirty="0">
                <a:solidFill>
                  <a:schemeClr val="lt1"/>
                </a:solidFill>
                <a:latin typeface="Comic Sans MS"/>
                <a:ea typeface="Comic Sans MS"/>
                <a:cs typeface="Comic Sans MS"/>
                <a:sym typeface="Comic Sans MS"/>
              </a:rPr>
            </a:br>
            <a:endParaRPr dirty="0"/>
          </a:p>
        </p:txBody>
      </p:sp>
      <p:sp>
        <p:nvSpPr>
          <p:cNvPr id="365" name="Google Shape;365;p1"/>
          <p:cNvSpPr txBox="1">
            <a:spLocks noGrp="1"/>
          </p:cNvSpPr>
          <p:nvPr>
            <p:ph type="subTitle" idx="1"/>
          </p:nvPr>
        </p:nvSpPr>
        <p:spPr>
          <a:xfrm>
            <a:off x="5305425" y="2559050"/>
            <a:ext cx="5465762" cy="2362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00"/>
              <a:buNone/>
            </a:pPr>
            <a:r>
              <a:rPr lang="en-US" sz="2000" b="1" i="0" u="none" dirty="0">
                <a:solidFill>
                  <a:schemeClr val="lt1"/>
                </a:solidFill>
                <a:latin typeface="Comic Sans MS"/>
                <a:ea typeface="Comic Sans MS"/>
                <a:cs typeface="Comic Sans MS"/>
                <a:sym typeface="Comic Sans MS"/>
              </a:rPr>
              <a:t>                     BY</a:t>
            </a:r>
            <a:endParaRPr sz="2000" b="1" i="0" u="none" dirty="0">
              <a:solidFill>
                <a:schemeClr val="lt1"/>
              </a:solidFill>
              <a:latin typeface="Comic Sans MS"/>
              <a:ea typeface="Comic Sans MS"/>
              <a:cs typeface="Comic Sans MS"/>
              <a:sym typeface="Comic Sans MS"/>
            </a:endParaRPr>
          </a:p>
          <a:p>
            <a:pPr marL="0" lvl="0" indent="0" algn="l" rtl="0">
              <a:lnSpc>
                <a:spcPct val="100000"/>
              </a:lnSpc>
              <a:spcBef>
                <a:spcPts val="1000"/>
              </a:spcBef>
              <a:spcAft>
                <a:spcPts val="0"/>
              </a:spcAft>
              <a:buSzPts val="1600"/>
              <a:buNone/>
            </a:pPr>
            <a:r>
              <a:rPr lang="en-US" sz="2000" b="1" i="0" u="none" dirty="0">
                <a:solidFill>
                  <a:schemeClr val="lt1"/>
                </a:solidFill>
                <a:latin typeface="Comic Sans MS"/>
                <a:ea typeface="Comic Sans MS"/>
                <a:cs typeface="Comic Sans MS"/>
                <a:sym typeface="Comic Sans MS"/>
              </a:rPr>
              <a:t>    </a:t>
            </a:r>
            <a:r>
              <a:rPr lang="en-GB" sz="2000" b="1" i="0" u="none" dirty="0">
                <a:solidFill>
                  <a:schemeClr val="lt1"/>
                </a:solidFill>
                <a:latin typeface="Comic Sans MS"/>
                <a:ea typeface="Comic Sans MS"/>
                <a:cs typeface="Comic Sans MS"/>
                <a:sym typeface="Comic Sans MS"/>
              </a:rPr>
              <a:t> </a:t>
            </a:r>
            <a:r>
              <a:rPr lang="en-US" sz="2000" b="1" i="0" u="none" dirty="0">
                <a:solidFill>
                  <a:schemeClr val="lt1"/>
                </a:solidFill>
                <a:latin typeface="Comic Sans MS"/>
                <a:ea typeface="Comic Sans MS"/>
                <a:cs typeface="Comic Sans MS"/>
                <a:sym typeface="Comic Sans MS"/>
              </a:rPr>
              <a:t> </a:t>
            </a:r>
            <a:r>
              <a:rPr lang="en-GB" sz="2000" b="1" dirty="0">
                <a:solidFill>
                  <a:schemeClr val="lt1"/>
                </a:solidFill>
                <a:latin typeface="Comic Sans MS"/>
                <a:ea typeface="Comic Sans MS"/>
                <a:cs typeface="Comic Sans MS"/>
                <a:sym typeface="Comic Sans MS"/>
              </a:rPr>
              <a:t>Sathwik. R</a:t>
            </a:r>
            <a:r>
              <a:rPr lang="en-US" sz="2000" b="1" i="0" u="none" dirty="0">
                <a:solidFill>
                  <a:schemeClr val="lt1"/>
                </a:solidFill>
                <a:latin typeface="Comic Sans MS"/>
                <a:ea typeface="Comic Sans MS"/>
                <a:cs typeface="Comic Sans MS"/>
                <a:sym typeface="Comic Sans MS"/>
              </a:rPr>
              <a:t>        </a:t>
            </a:r>
            <a:r>
              <a:rPr lang="en-GB" sz="2000" b="1" i="0" u="none" dirty="0">
                <a:solidFill>
                  <a:schemeClr val="lt1"/>
                </a:solidFill>
                <a:latin typeface="Comic Sans MS"/>
                <a:ea typeface="Comic Sans MS"/>
                <a:cs typeface="Comic Sans MS"/>
                <a:sym typeface="Comic Sans MS"/>
              </a:rPr>
              <a:t> </a:t>
            </a:r>
            <a:r>
              <a:rPr lang="en-US" sz="2000" b="1" i="0" u="none" dirty="0">
                <a:solidFill>
                  <a:schemeClr val="lt1"/>
                </a:solidFill>
                <a:latin typeface="Comic Sans MS"/>
                <a:ea typeface="Comic Sans MS"/>
                <a:cs typeface="Comic Sans MS"/>
                <a:sym typeface="Comic Sans MS"/>
              </a:rPr>
              <a:t>USN</a:t>
            </a:r>
            <a:r>
              <a:rPr lang="en-GB" sz="2000" b="1" dirty="0">
                <a:solidFill>
                  <a:schemeClr val="lt1"/>
                </a:solidFill>
                <a:latin typeface="Comic Sans MS"/>
                <a:ea typeface="Comic Sans MS"/>
                <a:cs typeface="Comic Sans MS"/>
                <a:sym typeface="Comic Sans MS"/>
              </a:rPr>
              <a:t>:</a:t>
            </a:r>
            <a:r>
              <a:rPr lang="en-GB" sz="2000" b="1" i="0" u="none" dirty="0">
                <a:solidFill>
                  <a:schemeClr val="lt1"/>
                </a:solidFill>
                <a:latin typeface="Comic Sans MS"/>
                <a:ea typeface="Comic Sans MS"/>
                <a:cs typeface="Comic Sans MS"/>
                <a:sym typeface="Comic Sans MS"/>
              </a:rPr>
              <a:t>1CR21EC190</a:t>
            </a:r>
            <a:endParaRPr dirty="0"/>
          </a:p>
          <a:p>
            <a:pPr marL="0" lvl="0" indent="0" algn="l" rtl="0">
              <a:lnSpc>
                <a:spcPct val="100000"/>
              </a:lnSpc>
              <a:spcBef>
                <a:spcPts val="1000"/>
              </a:spcBef>
              <a:spcAft>
                <a:spcPts val="0"/>
              </a:spcAft>
              <a:buSzPts val="1600"/>
              <a:buNone/>
            </a:pPr>
            <a:r>
              <a:rPr lang="en-US" sz="2000" b="1" i="0" u="none" dirty="0">
                <a:solidFill>
                  <a:schemeClr val="lt1"/>
                </a:solidFill>
                <a:latin typeface="Comic Sans MS"/>
                <a:ea typeface="Comic Sans MS"/>
                <a:cs typeface="Comic Sans MS"/>
                <a:sym typeface="Comic Sans MS"/>
              </a:rPr>
              <a:t>      </a:t>
            </a:r>
            <a:r>
              <a:rPr lang="en-GB" sz="2000" b="1" dirty="0" err="1">
                <a:solidFill>
                  <a:schemeClr val="lt1"/>
                </a:solidFill>
                <a:latin typeface="Comic Sans MS"/>
                <a:ea typeface="Comic Sans MS"/>
                <a:cs typeface="Comic Sans MS"/>
                <a:sym typeface="Comic Sans MS"/>
              </a:rPr>
              <a:t>Tanuf</a:t>
            </a:r>
            <a:r>
              <a:rPr lang="en-GB" sz="2000" b="1" dirty="0">
                <a:solidFill>
                  <a:schemeClr val="lt1"/>
                </a:solidFill>
                <a:latin typeface="Comic Sans MS"/>
                <a:ea typeface="Comic Sans MS"/>
                <a:cs typeface="Comic Sans MS"/>
                <a:sym typeface="Comic Sans MS"/>
              </a:rPr>
              <a:t> </a:t>
            </a:r>
            <a:r>
              <a:rPr lang="en-GB" sz="2000" b="1" dirty="0" err="1">
                <a:solidFill>
                  <a:schemeClr val="lt1"/>
                </a:solidFill>
                <a:latin typeface="Comic Sans MS"/>
                <a:ea typeface="Comic Sans MS"/>
                <a:cs typeface="Comic Sans MS"/>
                <a:sym typeface="Comic Sans MS"/>
              </a:rPr>
              <a:t>Kashimji</a:t>
            </a:r>
            <a:r>
              <a:rPr lang="en-US" sz="2000" b="1" i="0" u="none" dirty="0">
                <a:solidFill>
                  <a:schemeClr val="lt1"/>
                </a:solidFill>
                <a:latin typeface="Comic Sans MS"/>
                <a:ea typeface="Comic Sans MS"/>
                <a:cs typeface="Comic Sans MS"/>
                <a:sym typeface="Comic Sans MS"/>
              </a:rPr>
              <a:t>    USN</a:t>
            </a:r>
            <a:r>
              <a:rPr lang="en-GB" sz="2000" b="1" i="0" u="none" dirty="0">
                <a:solidFill>
                  <a:schemeClr val="lt1"/>
                </a:solidFill>
                <a:latin typeface="Comic Sans MS"/>
                <a:ea typeface="Comic Sans MS"/>
                <a:cs typeface="Comic Sans MS"/>
                <a:sym typeface="Comic Sans MS"/>
              </a:rPr>
              <a:t>:1CR21EC225</a:t>
            </a:r>
            <a:endParaRPr dirty="0"/>
          </a:p>
          <a:p>
            <a:pPr marL="0" lvl="0" indent="0" algn="l" rtl="0">
              <a:lnSpc>
                <a:spcPct val="100000"/>
              </a:lnSpc>
              <a:spcBef>
                <a:spcPts val="1000"/>
              </a:spcBef>
              <a:spcAft>
                <a:spcPts val="0"/>
              </a:spcAft>
              <a:buSzPts val="1600"/>
              <a:buNone/>
            </a:pPr>
            <a:r>
              <a:rPr lang="en-US" sz="2000" b="1" i="0" u="none" dirty="0">
                <a:solidFill>
                  <a:schemeClr val="lt1"/>
                </a:solidFill>
                <a:latin typeface="Comic Sans MS"/>
                <a:ea typeface="Comic Sans MS"/>
                <a:cs typeface="Comic Sans MS"/>
                <a:sym typeface="Comic Sans MS"/>
              </a:rPr>
              <a:t>      </a:t>
            </a:r>
            <a:endParaRPr dirty="0"/>
          </a:p>
          <a:p>
            <a:pPr marL="0" lvl="0" indent="0" algn="l" rtl="0">
              <a:lnSpc>
                <a:spcPct val="100000"/>
              </a:lnSpc>
              <a:spcBef>
                <a:spcPts val="1000"/>
              </a:spcBef>
              <a:spcAft>
                <a:spcPts val="0"/>
              </a:spcAft>
              <a:buSzPts val="1600"/>
              <a:buNone/>
            </a:pPr>
            <a:r>
              <a:rPr lang="en-US" sz="2000" b="1" i="0" u="none" dirty="0">
                <a:solidFill>
                  <a:schemeClr val="lt1"/>
                </a:solidFill>
                <a:latin typeface="Comic Sans MS"/>
                <a:ea typeface="Comic Sans MS"/>
                <a:cs typeface="Comic Sans MS"/>
                <a:sym typeface="Comic Sans MS"/>
              </a:rPr>
              <a:t>      </a:t>
            </a:r>
            <a:endParaRPr dirty="0"/>
          </a:p>
          <a:p>
            <a:pPr marL="0" lvl="0" indent="0" algn="r" rtl="0">
              <a:lnSpc>
                <a:spcPct val="100000"/>
              </a:lnSpc>
              <a:spcBef>
                <a:spcPts val="1000"/>
              </a:spcBef>
              <a:spcAft>
                <a:spcPts val="0"/>
              </a:spcAft>
              <a:buSzPts val="1920"/>
              <a:buNone/>
            </a:pPr>
            <a:r>
              <a:rPr lang="en-US" sz="2400" b="0" i="0" u="none" dirty="0">
                <a:solidFill>
                  <a:schemeClr val="dk1"/>
                </a:solidFill>
                <a:latin typeface="Comic Sans MS"/>
                <a:ea typeface="Comic Sans MS"/>
                <a:cs typeface="Comic Sans MS"/>
                <a:sym typeface="Comic Sans MS"/>
              </a:rPr>
              <a:t> </a:t>
            </a:r>
            <a:endParaRPr dirty="0"/>
          </a:p>
        </p:txBody>
      </p:sp>
      <p:sp>
        <p:nvSpPr>
          <p:cNvPr id="367" name="Google Shape;367;p1"/>
          <p:cNvSpPr txBox="1"/>
          <p:nvPr/>
        </p:nvSpPr>
        <p:spPr>
          <a:xfrm>
            <a:off x="2954337" y="5687047"/>
            <a:ext cx="6283325"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Comic Sans MS"/>
              <a:buNone/>
            </a:pPr>
            <a:endParaRPr sz="1800" b="0" i="0" u="none" dirty="0">
              <a:solidFill>
                <a:schemeClr val="lt1"/>
              </a:solidFill>
              <a:latin typeface="Comic Sans MS"/>
              <a:ea typeface="Comic Sans MS"/>
              <a:cs typeface="Comic Sans MS"/>
              <a:sym typeface="Comic Sans MS"/>
            </a:endParaRPr>
          </a:p>
          <a:p>
            <a:pPr marL="0" marR="0" lvl="0" indent="0" algn="ctr" rtl="0">
              <a:lnSpc>
                <a:spcPct val="100000"/>
              </a:lnSpc>
              <a:spcBef>
                <a:spcPts val="0"/>
              </a:spcBef>
              <a:spcAft>
                <a:spcPts val="0"/>
              </a:spcAft>
              <a:buClr>
                <a:schemeClr val="lt1"/>
              </a:buClr>
              <a:buSzPts val="1800"/>
              <a:buFont typeface="Comic Sans MS"/>
              <a:buNone/>
            </a:pPr>
            <a:r>
              <a:rPr lang="en-GB" sz="1800" dirty="0">
                <a:solidFill>
                  <a:schemeClr val="lt1"/>
                </a:solidFill>
                <a:latin typeface="Comic Sans MS"/>
                <a:sym typeface="Comic Sans MS"/>
              </a:rPr>
              <a:t>ELECTRONICS AND COMMUNICATION </a:t>
            </a:r>
            <a:endParaRPr dirty="0"/>
          </a:p>
        </p:txBody>
      </p:sp>
      <p:sp>
        <p:nvSpPr>
          <p:cNvPr id="368" name="Google Shape;368;p1"/>
          <p:cNvSpPr txBox="1"/>
          <p:nvPr/>
        </p:nvSpPr>
        <p:spPr>
          <a:xfrm>
            <a:off x="5975500" y="4197350"/>
            <a:ext cx="5989637" cy="7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000"/>
              <a:buFont typeface="Comic Sans MS"/>
              <a:buNone/>
            </a:pPr>
            <a:r>
              <a:rPr lang="en-US" sz="2000" b="1" i="0" u="none" dirty="0">
                <a:solidFill>
                  <a:schemeClr val="lt1"/>
                </a:solidFill>
                <a:latin typeface="Comic Sans MS"/>
                <a:ea typeface="Comic Sans MS"/>
                <a:cs typeface="Comic Sans MS"/>
                <a:sym typeface="Comic Sans MS"/>
              </a:rPr>
              <a:t>Under the Guidance of </a:t>
            </a:r>
            <a:r>
              <a:rPr lang="en-GB" sz="2000" b="1" i="0" u="none" dirty="0">
                <a:solidFill>
                  <a:schemeClr val="lt1"/>
                </a:solidFill>
                <a:latin typeface="Comic Sans MS"/>
                <a:ea typeface="Comic Sans MS"/>
                <a:cs typeface="Comic Sans MS"/>
                <a:sym typeface="Comic Sans MS"/>
              </a:rPr>
              <a:t>                          </a:t>
            </a:r>
            <a:r>
              <a:rPr lang="en-US" sz="2000" b="1" i="0" u="none" dirty="0">
                <a:solidFill>
                  <a:schemeClr val="lt1"/>
                </a:solidFill>
                <a:latin typeface="Comic Sans MS"/>
                <a:ea typeface="Comic Sans MS"/>
                <a:cs typeface="Comic Sans MS"/>
                <a:sym typeface="Comic Sans MS"/>
              </a:rPr>
              <a:t>Prof.</a:t>
            </a:r>
            <a:r>
              <a:rPr lang="en-GB" sz="2000" b="1" i="0" u="none" dirty="0">
                <a:solidFill>
                  <a:schemeClr val="lt1"/>
                </a:solidFill>
                <a:latin typeface="Comic Sans MS"/>
                <a:ea typeface="Comic Sans MS"/>
                <a:cs typeface="Comic Sans MS"/>
                <a:sym typeface="Comic Sans MS"/>
              </a:rPr>
              <a:t> </a:t>
            </a:r>
            <a:r>
              <a:rPr lang="en-GB" sz="2000" b="1" dirty="0" err="1">
                <a:solidFill>
                  <a:schemeClr val="lt1"/>
                </a:solidFill>
                <a:latin typeface="Comic Sans MS"/>
                <a:ea typeface="Comic Sans MS"/>
                <a:cs typeface="Comic Sans MS"/>
                <a:sym typeface="Comic Sans MS"/>
              </a:rPr>
              <a:t>Suganya</a:t>
            </a:r>
            <a:r>
              <a:rPr lang="en-GB" sz="2000" b="1" dirty="0">
                <a:solidFill>
                  <a:schemeClr val="lt1"/>
                </a:solidFill>
                <a:latin typeface="Comic Sans MS"/>
                <a:ea typeface="Comic Sans MS"/>
                <a:cs typeface="Comic Sans MS"/>
                <a:sym typeface="Comic Sans MS"/>
              </a:rPr>
              <a:t> </a:t>
            </a:r>
            <a:r>
              <a:rPr lang="en-GB" sz="2000" b="1" dirty="0" err="1">
                <a:solidFill>
                  <a:schemeClr val="lt1"/>
                </a:solidFill>
                <a:latin typeface="Comic Sans MS"/>
                <a:ea typeface="Comic Sans MS"/>
                <a:cs typeface="Comic Sans MS"/>
                <a:sym typeface="Comic Sans MS"/>
              </a:rPr>
              <a:t>Jeyaprakash</a:t>
            </a:r>
            <a:endParaRPr dirty="0"/>
          </a:p>
          <a:p>
            <a:pPr marL="0" marR="0" lvl="0" indent="0" algn="ctr" rtl="0">
              <a:lnSpc>
                <a:spcPct val="100000"/>
              </a:lnSpc>
              <a:spcBef>
                <a:spcPts val="0"/>
              </a:spcBef>
              <a:spcAft>
                <a:spcPts val="0"/>
              </a:spcAft>
              <a:buClr>
                <a:schemeClr val="lt1"/>
              </a:buClr>
              <a:buSzPts val="1800"/>
              <a:buFont typeface="Comic Sans MS"/>
              <a:buNone/>
            </a:pPr>
            <a:endParaRPr sz="1800" b="1" i="0" u="none" dirty="0">
              <a:solidFill>
                <a:schemeClr val="lt1"/>
              </a:solidFill>
              <a:latin typeface="Comic Sans MS"/>
              <a:ea typeface="Comic Sans MS"/>
              <a:cs typeface="Comic Sans MS"/>
              <a:sym typeface="Comic Sans MS"/>
            </a:endParaRPr>
          </a:p>
          <a:p>
            <a:pPr marL="0" marR="0" lvl="0" indent="0" algn="r" rtl="0">
              <a:lnSpc>
                <a:spcPct val="100000"/>
              </a:lnSpc>
              <a:spcBef>
                <a:spcPts val="1000"/>
              </a:spcBef>
              <a:spcAft>
                <a:spcPts val="0"/>
              </a:spcAft>
              <a:buClr>
                <a:schemeClr val="lt1"/>
              </a:buClr>
              <a:buSzPts val="2400"/>
              <a:buFont typeface="Comic Sans MS"/>
              <a:buNone/>
            </a:pPr>
            <a:r>
              <a:rPr lang="en-US" sz="2400" b="0" i="0" u="none" dirty="0">
                <a:solidFill>
                  <a:schemeClr val="lt1"/>
                </a:solidFill>
                <a:latin typeface="Comic Sans MS"/>
                <a:ea typeface="Comic Sans MS"/>
                <a:cs typeface="Comic Sans MS"/>
                <a:sym typeface="Comic Sans MS"/>
              </a:rPr>
              <a:t> </a:t>
            </a:r>
            <a:endParaRPr dirty="0"/>
          </a:p>
        </p:txBody>
      </p:sp>
      <p:sp>
        <p:nvSpPr>
          <p:cNvPr id="9" name="Google Shape;375;p2"/>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a:solidFill>
                  <a:schemeClr val="lt1"/>
                </a:solidFill>
                <a:latin typeface="Century Gothic"/>
                <a:ea typeface="Century Gothic"/>
                <a:cs typeface="Century Gothic"/>
                <a:sym typeface="Century Gothic"/>
              </a:rPr>
              <a:pPr marL="0" marR="0" lvl="0" indent="0" algn="ctr" rtl="0">
                <a:lnSpc>
                  <a:spcPct val="100000"/>
                </a:lnSpc>
                <a:spcBef>
                  <a:spcPts val="0"/>
                </a:spcBef>
                <a:spcAft>
                  <a:spcPts val="0"/>
                </a:spcAft>
                <a:buClr>
                  <a:schemeClr val="lt1"/>
                </a:buClr>
                <a:buSzPts val="2800"/>
                <a:buFont typeface="Century Gothic"/>
                <a:buNone/>
              </a:pPr>
              <a:t>1</a:t>
            </a:fld>
            <a:endParaRPr dirty="0"/>
          </a:p>
        </p:txBody>
      </p:sp>
      <p:pic>
        <p:nvPicPr>
          <p:cNvPr id="2" name="Picture 1">
            <a:extLst>
              <a:ext uri="{FF2B5EF4-FFF2-40B4-BE49-F238E27FC236}">
                <a16:creationId xmlns:a16="http://schemas.microsoft.com/office/drawing/2014/main" id="{E2BEC26E-1EFD-6250-19DD-C126EF3FB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617" y="2155203"/>
            <a:ext cx="3598082" cy="25475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a:solidFill>
                  <a:schemeClr val="lt1"/>
                </a:solidFill>
                <a:latin typeface="Century Gothic"/>
                <a:ea typeface="Century Gothic"/>
                <a:cs typeface="Century Gothic"/>
                <a:sym typeface="Century Gothic"/>
              </a:rPr>
              <a:pPr marL="0" marR="0" lvl="0" indent="0" algn="ctr" rtl="0">
                <a:lnSpc>
                  <a:spcPct val="100000"/>
                </a:lnSpc>
                <a:spcBef>
                  <a:spcPts val="0"/>
                </a:spcBef>
                <a:spcAft>
                  <a:spcPts val="0"/>
                </a:spcAft>
                <a:buClr>
                  <a:schemeClr val="lt1"/>
                </a:buClr>
                <a:buSzPts val="2800"/>
                <a:buFont typeface="Century Gothic"/>
                <a:buNone/>
              </a:pPr>
              <a:t>10</a:t>
            </a:fld>
            <a:endParaRPr/>
          </a:p>
        </p:txBody>
      </p:sp>
      <p:pic>
        <p:nvPicPr>
          <p:cNvPr id="421" name="Google Shape;421;p7" descr="C:\Users\Mahesh Kumar Jha\Downloads\CMRIT NEW LOGO-01.png"/>
          <p:cNvPicPr preferRelativeResize="0"/>
          <p:nvPr/>
        </p:nvPicPr>
        <p:blipFill rotWithShape="1">
          <a:blip r:embed="rId3">
            <a:alphaModFix/>
          </a:blip>
          <a:srcRect l="10241" t="16174" r="4216"/>
          <a:stretch/>
        </p:blipFill>
        <p:spPr>
          <a:xfrm>
            <a:off x="530225" y="606425"/>
            <a:ext cx="1744662" cy="1222375"/>
          </a:xfrm>
          <a:prstGeom prst="rect">
            <a:avLst/>
          </a:prstGeom>
          <a:noFill/>
          <a:ln>
            <a:noFill/>
          </a:ln>
        </p:spPr>
      </p:pic>
      <p:sp>
        <p:nvSpPr>
          <p:cNvPr id="423" name="Google Shape;423;p7"/>
          <p:cNvSpPr txBox="1">
            <a:spLocks noGrp="1"/>
          </p:cNvSpPr>
          <p:nvPr>
            <p:ph type="title"/>
          </p:nvPr>
        </p:nvSpPr>
        <p:spPr>
          <a:xfrm>
            <a:off x="0" y="966787"/>
            <a:ext cx="12192000" cy="708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600"/>
              <a:buFont typeface="Times New Roman"/>
              <a:buNone/>
            </a:pPr>
            <a:r>
              <a:rPr lang="en-US" sz="3600" b="0" i="0" u="none">
                <a:solidFill>
                  <a:schemeClr val="lt1"/>
                </a:solidFill>
                <a:latin typeface="Times New Roman"/>
                <a:ea typeface="Times New Roman"/>
                <a:cs typeface="Times New Roman"/>
                <a:sym typeface="Times New Roman"/>
              </a:rPr>
              <a:t>CONCLUSION </a:t>
            </a:r>
            <a:endParaRPr/>
          </a:p>
        </p:txBody>
      </p:sp>
      <p:sp>
        <p:nvSpPr>
          <p:cNvPr id="424" name="Google Shape;424;p7"/>
          <p:cNvSpPr txBox="1"/>
          <p:nvPr/>
        </p:nvSpPr>
        <p:spPr>
          <a:xfrm>
            <a:off x="914867" y="2786062"/>
            <a:ext cx="10177651" cy="295962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600"/>
              <a:buFont typeface="Noto Sans Symbols"/>
              <a:buChar char="►"/>
            </a:pPr>
            <a:r>
              <a:rPr lang="en-GB" sz="2000" dirty="0">
                <a:latin typeface="Times New Roman" panose="02020603050405020304" pitchFamily="18" charset="0"/>
                <a:cs typeface="Times New Roman" panose="02020603050405020304" pitchFamily="18" charset="0"/>
              </a:rPr>
              <a:t>So in conclusion, Median filtering method can be used as an effective way of noise reduction.</a:t>
            </a:r>
          </a:p>
          <a:p>
            <a:pPr marL="342900" marR="0" lvl="0" indent="-342900" algn="l" rtl="0">
              <a:lnSpc>
                <a:spcPct val="100000"/>
              </a:lnSpc>
              <a:spcBef>
                <a:spcPts val="0"/>
              </a:spcBef>
              <a:spcAft>
                <a:spcPts val="0"/>
              </a:spcAft>
              <a:buClr>
                <a:schemeClr val="accent1"/>
              </a:buClr>
              <a:buSzPts val="1600"/>
              <a:buFont typeface="Noto Sans Symbols"/>
              <a:buChar char="►"/>
            </a:pPr>
            <a:endParaRPr lang="en-GB" sz="20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accent1"/>
              </a:buClr>
              <a:buSzPts val="1600"/>
              <a:buFont typeface="Noto Sans Symbols"/>
              <a:buChar char="►"/>
            </a:pPr>
            <a:r>
              <a:rPr lang="en-GB" sz="2000" dirty="0">
                <a:latin typeface="Times New Roman" panose="02020603050405020304" pitchFamily="18" charset="0"/>
                <a:cs typeface="Times New Roman" panose="02020603050405020304" pitchFamily="18" charset="0"/>
              </a:rPr>
              <a:t>Median filtering is widely used against salt and pepper noise because of its effectiveness against impulsive noise such as salt and pepper noise.</a:t>
            </a:r>
          </a:p>
          <a:p>
            <a:pPr marL="342900" marR="0" lvl="0" indent="-342900" algn="l" rtl="0">
              <a:lnSpc>
                <a:spcPct val="100000"/>
              </a:lnSpc>
              <a:spcBef>
                <a:spcPts val="0"/>
              </a:spcBef>
              <a:spcAft>
                <a:spcPts val="0"/>
              </a:spcAft>
              <a:buClr>
                <a:schemeClr val="accent1"/>
              </a:buClr>
              <a:buSzPts val="1600"/>
              <a:buFont typeface="Noto Sans Symbols"/>
              <a:buChar char="►"/>
            </a:pPr>
            <a:endParaRPr lang="en-GB" sz="20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accent1"/>
              </a:buClr>
              <a:buSzPts val="1600"/>
              <a:buFont typeface="Noto Sans Symbols"/>
              <a:buChar char="►"/>
            </a:pPr>
            <a:r>
              <a:rPr lang="en-GB" sz="2000" dirty="0">
                <a:latin typeface="Times New Roman" panose="02020603050405020304" pitchFamily="18" charset="0"/>
                <a:cs typeface="Times New Roman" panose="02020603050405020304" pitchFamily="18" charset="0"/>
              </a:rPr>
              <a:t>It can be further modified to reduce blurring.</a:t>
            </a:r>
            <a:endParaRPr sz="2000" b="0" i="0" u="none" dirty="0">
              <a:solidFill>
                <a:srgbClr val="404040"/>
              </a:solidFill>
              <a:latin typeface="Times New Roman"/>
              <a:ea typeface="Times New Roman"/>
              <a:cs typeface="Times New Roman"/>
              <a:sym typeface="Times New Roman"/>
            </a:endParaRPr>
          </a:p>
          <a:p>
            <a:pPr marL="342900" marR="0" lvl="0" indent="-180340" algn="l" rtl="0">
              <a:lnSpc>
                <a:spcPct val="100000"/>
              </a:lnSpc>
              <a:spcBef>
                <a:spcPts val="1000"/>
              </a:spcBef>
              <a:spcAft>
                <a:spcPts val="0"/>
              </a:spcAft>
              <a:buClr>
                <a:schemeClr val="accent1"/>
              </a:buClr>
              <a:buSzPts val="2560"/>
              <a:buFont typeface="Noto Sans Symbols"/>
              <a:buNone/>
            </a:pPr>
            <a:endParaRPr sz="3200" b="0" i="0" u="none" dirty="0">
              <a:solidFill>
                <a:srgbClr val="40404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3200" b="0" i="0" u="none" dirty="0">
              <a:solidFill>
                <a:srgbClr val="404040"/>
              </a:solidFill>
              <a:latin typeface="Times New Roman"/>
              <a:ea typeface="Times New Roman"/>
              <a:cs typeface="Times New Roman"/>
              <a:sym typeface="Times New Roman"/>
            </a:endParaRPr>
          </a:p>
        </p:txBody>
      </p:sp>
      <p:sp>
        <p:nvSpPr>
          <p:cNvPr id="2" name="Google Shape;377;p2">
            <a:extLst>
              <a:ext uri="{FF2B5EF4-FFF2-40B4-BE49-F238E27FC236}">
                <a16:creationId xmlns:a16="http://schemas.microsoft.com/office/drawing/2014/main" id="{D20301BE-4D37-8F81-38C9-50743FBFBE14}"/>
              </a:ext>
            </a:extLst>
          </p:cNvPr>
          <p:cNvSpPr txBox="1"/>
          <p:nvPr/>
        </p:nvSpPr>
        <p:spPr>
          <a:xfrm>
            <a:off x="3705225" y="6356871"/>
            <a:ext cx="478155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Bodoni"/>
              <a:buNone/>
            </a:pPr>
            <a:r>
              <a:rPr lang="en-US" sz="1800" b="0" i="0" u="none" dirty="0">
                <a:solidFill>
                  <a:srgbClr val="000000"/>
                </a:solidFill>
                <a:latin typeface="Bodoni"/>
                <a:ea typeface="Bodoni"/>
                <a:cs typeface="Bodoni"/>
                <a:sym typeface="Bodoni"/>
              </a:rPr>
              <a:t>ECE</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8"/>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a:solidFill>
                  <a:schemeClr val="lt1"/>
                </a:solidFill>
                <a:latin typeface="Century Gothic"/>
                <a:ea typeface="Century Gothic"/>
                <a:cs typeface="Century Gothic"/>
                <a:sym typeface="Century Gothic"/>
              </a:rPr>
              <a:pPr marL="0" marR="0" lvl="0" indent="0" algn="ctr" rtl="0">
                <a:lnSpc>
                  <a:spcPct val="100000"/>
                </a:lnSpc>
                <a:spcBef>
                  <a:spcPts val="0"/>
                </a:spcBef>
                <a:spcAft>
                  <a:spcPts val="0"/>
                </a:spcAft>
                <a:buClr>
                  <a:schemeClr val="lt1"/>
                </a:buClr>
                <a:buSzPts val="2800"/>
                <a:buFont typeface="Century Gothic"/>
                <a:buNone/>
              </a:pPr>
              <a:t>11</a:t>
            </a:fld>
            <a:endParaRPr/>
          </a:p>
        </p:txBody>
      </p:sp>
      <p:pic>
        <p:nvPicPr>
          <p:cNvPr id="430" name="Google Shape;430;p8" descr="C:\Users\Mahesh Kumar Jha\Downloads\CMRIT NEW LOGO-01.png"/>
          <p:cNvPicPr preferRelativeResize="0"/>
          <p:nvPr/>
        </p:nvPicPr>
        <p:blipFill rotWithShape="1">
          <a:blip r:embed="rId3">
            <a:alphaModFix/>
          </a:blip>
          <a:srcRect l="10241" t="16174" r="4216"/>
          <a:stretch/>
        </p:blipFill>
        <p:spPr>
          <a:xfrm>
            <a:off x="530225" y="606425"/>
            <a:ext cx="1744662" cy="1222375"/>
          </a:xfrm>
          <a:prstGeom prst="rect">
            <a:avLst/>
          </a:prstGeom>
          <a:noFill/>
          <a:ln>
            <a:noFill/>
          </a:ln>
        </p:spPr>
      </p:pic>
      <p:sp>
        <p:nvSpPr>
          <p:cNvPr id="432" name="Google Shape;432;p8"/>
          <p:cNvSpPr txBox="1">
            <a:spLocks noGrp="1"/>
          </p:cNvSpPr>
          <p:nvPr>
            <p:ph type="title"/>
          </p:nvPr>
        </p:nvSpPr>
        <p:spPr>
          <a:xfrm>
            <a:off x="0" y="966787"/>
            <a:ext cx="12192000" cy="708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600"/>
              <a:buFont typeface="Times New Roman"/>
              <a:buNone/>
            </a:pPr>
            <a:r>
              <a:rPr lang="en-US" sz="3600" b="0" i="0" u="none">
                <a:solidFill>
                  <a:schemeClr val="lt1"/>
                </a:solidFill>
                <a:latin typeface="Times New Roman"/>
                <a:ea typeface="Times New Roman"/>
                <a:cs typeface="Times New Roman"/>
                <a:sym typeface="Times New Roman"/>
              </a:rPr>
              <a:t>FUTURE WORK </a:t>
            </a:r>
            <a:endParaRPr/>
          </a:p>
        </p:txBody>
      </p:sp>
      <p:sp>
        <p:nvSpPr>
          <p:cNvPr id="433" name="Google Shape;433;p8"/>
          <p:cNvSpPr txBox="1"/>
          <p:nvPr/>
        </p:nvSpPr>
        <p:spPr>
          <a:xfrm>
            <a:off x="746125" y="2416175"/>
            <a:ext cx="10761662" cy="3632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600"/>
              <a:buFont typeface="Noto Sans Symbols"/>
              <a:buChar char="►"/>
            </a:pPr>
            <a:r>
              <a:rPr lang="en-US" sz="2000" dirty="0">
                <a:solidFill>
                  <a:schemeClr val="tx1"/>
                </a:solidFill>
                <a:latin typeface="Times New Roman" panose="02020603050405020304" pitchFamily="18" charset="0"/>
                <a:cs typeface="Times New Roman" panose="02020603050405020304" pitchFamily="18" charset="0"/>
              </a:rPr>
              <a:t>Median filtering</a:t>
            </a:r>
            <a:r>
              <a:rPr lang="en-US" sz="2000" b="0" i="0" dirty="0">
                <a:solidFill>
                  <a:schemeClr val="tx1"/>
                </a:solidFill>
                <a:effectLst/>
                <a:latin typeface="Times New Roman" panose="02020603050405020304" pitchFamily="18" charset="0"/>
                <a:cs typeface="Times New Roman" panose="02020603050405020304" pitchFamily="18" charset="0"/>
              </a:rPr>
              <a:t> can be used to improve the quality of images from traffic cameras. This can help to make it easier to identify vehicles and track their movements.</a:t>
            </a:r>
          </a:p>
          <a:p>
            <a:pPr marR="0" lvl="0" algn="l" rtl="0">
              <a:lnSpc>
                <a:spcPct val="100000"/>
              </a:lnSpc>
              <a:spcBef>
                <a:spcPts val="0"/>
              </a:spcBef>
              <a:spcAft>
                <a:spcPts val="0"/>
              </a:spcAft>
              <a:buClr>
                <a:schemeClr val="accent1"/>
              </a:buClr>
              <a:buSzPts val="1600"/>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accent1"/>
              </a:buClr>
              <a:buSzPts val="1600"/>
              <a:buFont typeface="Noto Sans Symbols"/>
              <a:buChar char="►"/>
            </a:pPr>
            <a:r>
              <a:rPr lang="en-US" sz="2000" b="0" i="0" dirty="0">
                <a:solidFill>
                  <a:schemeClr val="tx1"/>
                </a:solidFill>
                <a:effectLst/>
                <a:latin typeface="Times New Roman" panose="02020603050405020304" pitchFamily="18" charset="0"/>
                <a:cs typeface="Times New Roman" panose="02020603050405020304" pitchFamily="18" charset="0"/>
              </a:rPr>
              <a:t>Median filtering can be used to improve the quality of images from security cameras. This can help to make it easier to identify people and objects.</a:t>
            </a:r>
          </a:p>
          <a:p>
            <a:pPr marL="342900" marR="0" lvl="0" indent="-342900" algn="l" rtl="0">
              <a:lnSpc>
                <a:spcPct val="100000"/>
              </a:lnSpc>
              <a:spcBef>
                <a:spcPts val="0"/>
              </a:spcBef>
              <a:spcAft>
                <a:spcPts val="0"/>
              </a:spcAft>
              <a:buClr>
                <a:schemeClr val="accent1"/>
              </a:buClr>
              <a:buSzPts val="1600"/>
              <a:buFont typeface="Noto Sans Symbols"/>
              <a:buChar char="►"/>
            </a:pPr>
            <a:endParaRPr lang="en-US" sz="2000" dirty="0">
              <a:solidFill>
                <a:schemeClr val="tx1"/>
              </a:solidFill>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accent1"/>
              </a:buClr>
              <a:buSzPts val="1600"/>
              <a:buFont typeface="Noto Sans Symbols"/>
              <a:buChar char="►"/>
            </a:pPr>
            <a:r>
              <a:rPr lang="en-US" sz="2000" b="0" i="0" dirty="0">
                <a:solidFill>
                  <a:schemeClr val="tx1"/>
                </a:solidFill>
                <a:effectLst/>
                <a:latin typeface="Times New Roman" panose="02020603050405020304" pitchFamily="18" charset="0"/>
                <a:cs typeface="Times New Roman" panose="02020603050405020304" pitchFamily="18" charset="0"/>
              </a:rPr>
              <a:t>Median filtering can be used to improve the quality of medical images, such as X-rays and MRI scans. This can help to make it easier to identify abnormalities and diagnose diseases.</a:t>
            </a:r>
          </a:p>
          <a:p>
            <a:pPr marL="342900" marR="0" lvl="0" indent="-342900" algn="l" rtl="0">
              <a:lnSpc>
                <a:spcPct val="100000"/>
              </a:lnSpc>
              <a:spcBef>
                <a:spcPts val="0"/>
              </a:spcBef>
              <a:spcAft>
                <a:spcPts val="0"/>
              </a:spcAft>
              <a:buClr>
                <a:schemeClr val="accent1"/>
              </a:buClr>
              <a:buSzPts val="1600"/>
              <a:buFont typeface="Noto Sans Symbols"/>
              <a:buChar char="►"/>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accent1"/>
              </a:buClr>
              <a:buSzPts val="1600"/>
              <a:buFont typeface="Noto Sans Symbols"/>
              <a:buChar char="►"/>
            </a:pPr>
            <a:r>
              <a:rPr lang="en-US" sz="2000" b="0" i="0" dirty="0">
                <a:solidFill>
                  <a:schemeClr val="tx1"/>
                </a:solidFill>
                <a:effectLst/>
                <a:latin typeface="Times New Roman" panose="02020603050405020304" pitchFamily="18" charset="0"/>
                <a:cs typeface="Times New Roman" panose="02020603050405020304" pitchFamily="18" charset="0"/>
              </a:rPr>
              <a:t>Median filtering can be used to improve the quality of images from satellites and drones.</a:t>
            </a:r>
            <a:endParaRPr sz="2000" dirty="0">
              <a:solidFill>
                <a:schemeClr val="tx1"/>
              </a:solidFill>
              <a:latin typeface="Times New Roman" panose="02020603050405020304" pitchFamily="18" charset="0"/>
              <a:cs typeface="Times New Roman" panose="02020603050405020304" pitchFamily="18" charset="0"/>
            </a:endParaRPr>
          </a:p>
          <a:p>
            <a:pPr marL="342900" marR="0" lvl="0" indent="-241300" algn="l" rtl="0">
              <a:lnSpc>
                <a:spcPct val="100000"/>
              </a:lnSpc>
              <a:spcBef>
                <a:spcPts val="1000"/>
              </a:spcBef>
              <a:spcAft>
                <a:spcPts val="0"/>
              </a:spcAft>
              <a:buClr>
                <a:schemeClr val="accent1"/>
              </a:buClr>
              <a:buSzPts val="1600"/>
              <a:buFont typeface="Noto Sans Symbols"/>
              <a:buNone/>
            </a:pPr>
            <a:endParaRPr sz="2000" b="0" i="0" u="none" dirty="0">
              <a:solidFill>
                <a:srgbClr val="404040"/>
              </a:solidFill>
              <a:latin typeface="Times New Roman"/>
              <a:ea typeface="Times New Roman"/>
              <a:cs typeface="Times New Roman"/>
              <a:sym typeface="Times New Roman"/>
            </a:endParaRPr>
          </a:p>
          <a:p>
            <a:pPr marL="342900" marR="0" lvl="0" indent="-180340" algn="l" rtl="0">
              <a:lnSpc>
                <a:spcPct val="100000"/>
              </a:lnSpc>
              <a:spcBef>
                <a:spcPts val="1000"/>
              </a:spcBef>
              <a:spcAft>
                <a:spcPts val="0"/>
              </a:spcAft>
              <a:buClr>
                <a:schemeClr val="accent1"/>
              </a:buClr>
              <a:buSzPts val="2560"/>
              <a:buFont typeface="Noto Sans Symbols"/>
              <a:buNone/>
            </a:pPr>
            <a:endParaRPr sz="3200" b="0" i="0" u="none" dirty="0">
              <a:solidFill>
                <a:srgbClr val="40404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3200" b="0" i="0" u="none" dirty="0">
              <a:solidFill>
                <a:srgbClr val="404040"/>
              </a:solidFill>
              <a:latin typeface="Times New Roman"/>
              <a:ea typeface="Times New Roman"/>
              <a:cs typeface="Times New Roman"/>
              <a:sym typeface="Times New Roman"/>
            </a:endParaRPr>
          </a:p>
        </p:txBody>
      </p:sp>
      <p:sp>
        <p:nvSpPr>
          <p:cNvPr id="2" name="Google Shape;377;p2">
            <a:extLst>
              <a:ext uri="{FF2B5EF4-FFF2-40B4-BE49-F238E27FC236}">
                <a16:creationId xmlns:a16="http://schemas.microsoft.com/office/drawing/2014/main" id="{B5E616DA-0ECB-B162-5B26-318E2ED3634E}"/>
              </a:ext>
            </a:extLst>
          </p:cNvPr>
          <p:cNvSpPr txBox="1"/>
          <p:nvPr/>
        </p:nvSpPr>
        <p:spPr>
          <a:xfrm>
            <a:off x="3705225" y="6419851"/>
            <a:ext cx="478155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Bodoni"/>
              <a:buNone/>
            </a:pPr>
            <a:r>
              <a:rPr lang="en-US" sz="1800" b="0" i="0" u="none" dirty="0">
                <a:solidFill>
                  <a:srgbClr val="000000"/>
                </a:solidFill>
                <a:latin typeface="Bodoni"/>
                <a:ea typeface="Bodoni"/>
                <a:cs typeface="Bodoni"/>
                <a:sym typeface="Bodoni"/>
              </a:rPr>
              <a:t>ECE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9"/>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a:solidFill>
                  <a:schemeClr val="lt1"/>
                </a:solidFill>
                <a:latin typeface="Century Gothic"/>
                <a:ea typeface="Century Gothic"/>
                <a:cs typeface="Century Gothic"/>
                <a:sym typeface="Century Gothic"/>
              </a:rPr>
              <a:pPr marL="0" marR="0" lvl="0" indent="0" algn="ctr" rtl="0">
                <a:lnSpc>
                  <a:spcPct val="100000"/>
                </a:lnSpc>
                <a:spcBef>
                  <a:spcPts val="0"/>
                </a:spcBef>
                <a:spcAft>
                  <a:spcPts val="0"/>
                </a:spcAft>
                <a:buClr>
                  <a:schemeClr val="lt1"/>
                </a:buClr>
                <a:buSzPts val="2800"/>
                <a:buFont typeface="Century Gothic"/>
                <a:buNone/>
              </a:pPr>
              <a:t>12</a:t>
            </a:fld>
            <a:endParaRPr/>
          </a:p>
        </p:txBody>
      </p:sp>
      <p:pic>
        <p:nvPicPr>
          <p:cNvPr id="439" name="Google Shape;439;p9" descr="C:\Users\Mahesh Kumar Jha\Downloads\CMRIT NEW LOGO-01.png"/>
          <p:cNvPicPr preferRelativeResize="0"/>
          <p:nvPr/>
        </p:nvPicPr>
        <p:blipFill rotWithShape="1">
          <a:blip r:embed="rId3">
            <a:alphaModFix/>
          </a:blip>
          <a:srcRect l="10241" t="16174" r="4216"/>
          <a:stretch/>
        </p:blipFill>
        <p:spPr>
          <a:xfrm>
            <a:off x="530225" y="606425"/>
            <a:ext cx="1744662" cy="1222375"/>
          </a:xfrm>
          <a:prstGeom prst="rect">
            <a:avLst/>
          </a:prstGeom>
          <a:noFill/>
          <a:ln>
            <a:noFill/>
          </a:ln>
        </p:spPr>
      </p:pic>
      <p:sp>
        <p:nvSpPr>
          <p:cNvPr id="441" name="Google Shape;441;p9"/>
          <p:cNvSpPr txBox="1">
            <a:spLocks noGrp="1"/>
          </p:cNvSpPr>
          <p:nvPr>
            <p:ph type="title"/>
          </p:nvPr>
        </p:nvSpPr>
        <p:spPr>
          <a:xfrm>
            <a:off x="0" y="966787"/>
            <a:ext cx="12192000" cy="708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600"/>
              <a:buFont typeface="Times New Roman"/>
              <a:buNone/>
            </a:pPr>
            <a:r>
              <a:rPr lang="en-US" sz="3600" b="0" i="0" u="none">
                <a:solidFill>
                  <a:schemeClr val="lt1"/>
                </a:solidFill>
                <a:latin typeface="Times New Roman"/>
                <a:ea typeface="Times New Roman"/>
                <a:cs typeface="Times New Roman"/>
                <a:sym typeface="Times New Roman"/>
              </a:rPr>
              <a:t>REFERENCES  </a:t>
            </a:r>
            <a:endParaRPr/>
          </a:p>
        </p:txBody>
      </p:sp>
      <p:sp>
        <p:nvSpPr>
          <p:cNvPr id="442" name="Google Shape;442;p9"/>
          <p:cNvSpPr txBox="1"/>
          <p:nvPr/>
        </p:nvSpPr>
        <p:spPr>
          <a:xfrm>
            <a:off x="573087" y="2413000"/>
            <a:ext cx="10761662" cy="3633787"/>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chemeClr val="accent1"/>
              </a:buClr>
              <a:buSzPts val="1600"/>
            </a:pPr>
            <a:endParaRPr lang="en-US" sz="2000" b="0" i="0" u="none" dirty="0">
              <a:solidFill>
                <a:srgbClr val="40404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accent1"/>
              </a:buClr>
              <a:buSzPts val="1600"/>
              <a:buFont typeface="Noto Sans Symbols"/>
              <a:buChar char="►"/>
            </a:pPr>
            <a:r>
              <a:rPr lang="en-IN" sz="2000" dirty="0">
                <a:solidFill>
                  <a:schemeClr val="accent4">
                    <a:lumMod val="75000"/>
                  </a:schemeClr>
                </a:solidFill>
                <a:hlinkClick r:id="rId4">
                  <a:extLst>
                    <a:ext uri="{A12FA001-AC4F-418D-AE19-62706E023703}">
                      <ahyp:hlinkClr xmlns:ahyp="http://schemas.microsoft.com/office/drawing/2018/hyperlinkcolor" val="tx"/>
                    </a:ext>
                  </a:extLst>
                </a:hlinkClick>
              </a:rPr>
              <a:t>https://medium.com/analytics-vidhya/remove-salt-and-pepper-noise-with-median-filtering-b739614fe9db</a:t>
            </a:r>
            <a:endParaRPr lang="en-IN" sz="2000" dirty="0">
              <a:solidFill>
                <a:schemeClr val="accent4">
                  <a:lumMod val="75000"/>
                </a:schemeClr>
              </a:solidFill>
            </a:endParaRPr>
          </a:p>
          <a:p>
            <a:pPr marL="342900" marR="0" lvl="0" indent="-342900" algn="l" rtl="0">
              <a:lnSpc>
                <a:spcPct val="100000"/>
              </a:lnSpc>
              <a:spcBef>
                <a:spcPts val="0"/>
              </a:spcBef>
              <a:spcAft>
                <a:spcPts val="0"/>
              </a:spcAft>
              <a:buClr>
                <a:schemeClr val="accent1"/>
              </a:buClr>
              <a:buSzPts val="1600"/>
              <a:buFont typeface="Noto Sans Symbols"/>
              <a:buChar char="►"/>
            </a:pPr>
            <a:endParaRPr lang="en-IN" sz="2000" dirty="0"/>
          </a:p>
          <a:p>
            <a:pPr marL="342900" marR="0" lvl="0" indent="-342900" algn="l" rtl="0">
              <a:lnSpc>
                <a:spcPct val="100000"/>
              </a:lnSpc>
              <a:spcBef>
                <a:spcPts val="0"/>
              </a:spcBef>
              <a:spcAft>
                <a:spcPts val="0"/>
              </a:spcAft>
              <a:buClr>
                <a:schemeClr val="accent1"/>
              </a:buClr>
              <a:buSzPts val="1600"/>
              <a:buFont typeface="Noto Sans Symbols"/>
              <a:buChar char="►"/>
            </a:pPr>
            <a:r>
              <a:rPr lang="en-US" sz="2000" dirty="0">
                <a:latin typeface="Times New Roman" panose="02020603050405020304" pitchFamily="18" charset="0"/>
                <a:cs typeface="Times New Roman" panose="02020603050405020304" pitchFamily="18" charset="0"/>
              </a:rPr>
              <a:t>Digital Image Processing 4</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Edition by. Rafael C. Gonzalez, Richard E. Woods.</a:t>
            </a:r>
          </a:p>
          <a:p>
            <a:pPr marL="342900" marR="0" lvl="0" indent="-342900" algn="l" rtl="0">
              <a:lnSpc>
                <a:spcPct val="100000"/>
              </a:lnSpc>
              <a:spcBef>
                <a:spcPts val="0"/>
              </a:spcBef>
              <a:spcAft>
                <a:spcPts val="0"/>
              </a:spcAft>
              <a:buClr>
                <a:schemeClr val="accent1"/>
              </a:buClr>
              <a:buSzPts val="1600"/>
              <a:buFont typeface="Noto Sans Symbols"/>
              <a:buChar char="►"/>
            </a:pPr>
            <a:endParaRPr lang="en-US" sz="2000" dirty="0"/>
          </a:p>
          <a:p>
            <a:pPr marL="342900" marR="0" lvl="0" indent="-342900" algn="l" rtl="0">
              <a:lnSpc>
                <a:spcPct val="100000"/>
              </a:lnSpc>
              <a:spcBef>
                <a:spcPts val="0"/>
              </a:spcBef>
              <a:spcAft>
                <a:spcPts val="0"/>
              </a:spcAft>
              <a:buClr>
                <a:schemeClr val="accent1"/>
              </a:buClr>
              <a:buSzPts val="1600"/>
              <a:buFont typeface="Noto Sans Symbols"/>
              <a:buChar char="►"/>
            </a:pPr>
            <a:endParaRPr sz="2000" dirty="0"/>
          </a:p>
          <a:p>
            <a:pPr marL="342900" marR="0" lvl="0" indent="-241300" algn="l" rtl="0">
              <a:lnSpc>
                <a:spcPct val="100000"/>
              </a:lnSpc>
              <a:spcBef>
                <a:spcPts val="1000"/>
              </a:spcBef>
              <a:spcAft>
                <a:spcPts val="0"/>
              </a:spcAft>
              <a:buClr>
                <a:schemeClr val="accent1"/>
              </a:buClr>
              <a:buSzPts val="1600"/>
              <a:buFont typeface="Noto Sans Symbols"/>
              <a:buNone/>
            </a:pPr>
            <a:endParaRPr sz="2000" b="0" i="0" u="none" dirty="0">
              <a:solidFill>
                <a:schemeClr val="accent4">
                  <a:lumMod val="75000"/>
                </a:schemeClr>
              </a:solidFill>
              <a:latin typeface="Times New Roman"/>
              <a:ea typeface="Times New Roman"/>
              <a:cs typeface="Times New Roman"/>
              <a:sym typeface="Times New Roman"/>
            </a:endParaRPr>
          </a:p>
          <a:p>
            <a:pPr marL="342900" marR="0" lvl="0" indent="-180340" algn="l" rtl="0">
              <a:lnSpc>
                <a:spcPct val="100000"/>
              </a:lnSpc>
              <a:spcBef>
                <a:spcPts val="1000"/>
              </a:spcBef>
              <a:spcAft>
                <a:spcPts val="0"/>
              </a:spcAft>
              <a:buClr>
                <a:schemeClr val="accent1"/>
              </a:buClr>
              <a:buSzPts val="2560"/>
              <a:buFont typeface="Noto Sans Symbols"/>
              <a:buNone/>
            </a:pPr>
            <a:endParaRPr sz="3200" b="0" i="0" u="none" dirty="0">
              <a:solidFill>
                <a:srgbClr val="40404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3200" b="0" i="0" u="none" dirty="0">
              <a:solidFill>
                <a:srgbClr val="404040"/>
              </a:solidFill>
              <a:latin typeface="Times New Roman"/>
              <a:ea typeface="Times New Roman"/>
              <a:cs typeface="Times New Roman"/>
              <a:sym typeface="Times New Roman"/>
            </a:endParaRPr>
          </a:p>
        </p:txBody>
      </p:sp>
      <p:sp>
        <p:nvSpPr>
          <p:cNvPr id="2" name="Google Shape;377;p2">
            <a:extLst>
              <a:ext uri="{FF2B5EF4-FFF2-40B4-BE49-F238E27FC236}">
                <a16:creationId xmlns:a16="http://schemas.microsoft.com/office/drawing/2014/main" id="{CCC8D1E0-5DC2-011F-1622-A2EC9EB8540E}"/>
              </a:ext>
            </a:extLst>
          </p:cNvPr>
          <p:cNvSpPr txBox="1"/>
          <p:nvPr/>
        </p:nvSpPr>
        <p:spPr>
          <a:xfrm>
            <a:off x="3705225" y="6415088"/>
            <a:ext cx="478155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Bodoni"/>
              <a:buNone/>
            </a:pPr>
            <a:r>
              <a:rPr lang="en-US" sz="1800" b="0" i="0" u="none" dirty="0">
                <a:solidFill>
                  <a:srgbClr val="000000"/>
                </a:solidFill>
                <a:latin typeface="Bodoni"/>
                <a:ea typeface="Bodoni"/>
                <a:cs typeface="Bodoni"/>
                <a:sym typeface="Bodoni"/>
              </a:rPr>
              <a:t>ECE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8508" y="973137"/>
            <a:ext cx="8761412" cy="708025"/>
          </a:xfrm>
        </p:spPr>
        <p:txBody>
          <a:bodyPr/>
          <a:lstStyle/>
          <a:p>
            <a:pPr algn="ctr"/>
            <a:r>
              <a:rPr lang="en-US" dirty="0">
                <a:solidFill>
                  <a:schemeClr val="lt1"/>
                </a:solidFill>
                <a:latin typeface="Times New Roman"/>
                <a:ea typeface="Times New Roman"/>
                <a:cs typeface="Times New Roman"/>
                <a:sym typeface="Times New Roman"/>
              </a:rPr>
              <a:t>CONTENTS</a:t>
            </a:r>
            <a:endParaRPr lang="en-US" dirty="0"/>
          </a:p>
        </p:txBody>
      </p:sp>
      <p:sp>
        <p:nvSpPr>
          <p:cNvPr id="3" name="Text Placeholder 2"/>
          <p:cNvSpPr>
            <a:spLocks noGrp="1"/>
          </p:cNvSpPr>
          <p:nvPr>
            <p:ph type="body" idx="1"/>
          </p:nvPr>
        </p:nvSpPr>
        <p:spPr>
          <a:xfrm>
            <a:off x="1338508" y="2444260"/>
            <a:ext cx="8761412" cy="3789485"/>
          </a:xfrm>
        </p:spPr>
        <p:txBody>
          <a:bodyPr/>
          <a:lstStyle/>
          <a:p>
            <a:r>
              <a:rPr lang="en-US" dirty="0"/>
              <a:t>Introduction</a:t>
            </a:r>
          </a:p>
          <a:p>
            <a:r>
              <a:rPr lang="en-US" dirty="0"/>
              <a:t>Methodology</a:t>
            </a:r>
          </a:p>
          <a:p>
            <a:r>
              <a:rPr lang="en-US" dirty="0"/>
              <a:t>Implementation</a:t>
            </a:r>
          </a:p>
          <a:p>
            <a:r>
              <a:rPr lang="en-US" dirty="0"/>
              <a:t>Result &amp; Conclusion</a:t>
            </a:r>
          </a:p>
          <a:p>
            <a:r>
              <a:rPr lang="en-US" dirty="0"/>
              <a:t>Future Scope</a:t>
            </a:r>
          </a:p>
          <a:p>
            <a:r>
              <a:rPr lang="en-US" dirty="0"/>
              <a:t>References</a:t>
            </a:r>
          </a:p>
        </p:txBody>
      </p:sp>
      <p:sp>
        <p:nvSpPr>
          <p:cNvPr id="4" name="Google Shape;375;p2"/>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a:solidFill>
                  <a:schemeClr val="lt1"/>
                </a:solidFill>
                <a:latin typeface="Century Gothic"/>
                <a:ea typeface="Century Gothic"/>
                <a:cs typeface="Century Gothic"/>
                <a:sym typeface="Century Gothic"/>
              </a:rPr>
              <a:pPr marL="0" marR="0" lvl="0" indent="0" algn="ctr" rtl="0">
                <a:lnSpc>
                  <a:spcPct val="100000"/>
                </a:lnSpc>
                <a:spcBef>
                  <a:spcPts val="0"/>
                </a:spcBef>
                <a:spcAft>
                  <a:spcPts val="0"/>
                </a:spcAft>
                <a:buClr>
                  <a:schemeClr val="lt1"/>
                </a:buClr>
                <a:buSzPts val="2800"/>
                <a:buFont typeface="Century Gothic"/>
                <a:buNone/>
              </a:pPr>
              <a:t>2</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a:solidFill>
                  <a:schemeClr val="lt1"/>
                </a:solidFill>
                <a:latin typeface="Century Gothic"/>
                <a:ea typeface="Century Gothic"/>
                <a:cs typeface="Century Gothic"/>
                <a:sym typeface="Century Gothic"/>
              </a:rPr>
              <a:pPr marL="0" marR="0" lvl="0" indent="0" algn="ctr" rtl="0">
                <a:lnSpc>
                  <a:spcPct val="100000"/>
                </a:lnSpc>
                <a:spcBef>
                  <a:spcPts val="0"/>
                </a:spcBef>
                <a:spcAft>
                  <a:spcPts val="0"/>
                </a:spcAft>
                <a:buClr>
                  <a:schemeClr val="lt1"/>
                </a:buClr>
                <a:buSzPts val="2800"/>
                <a:buFont typeface="Century Gothic"/>
                <a:buNone/>
              </a:pPr>
              <a:t>3</a:t>
            </a:fld>
            <a:endParaRPr dirty="0"/>
          </a:p>
        </p:txBody>
      </p:sp>
      <p:pic>
        <p:nvPicPr>
          <p:cNvPr id="376" name="Google Shape;376;p2" descr="C:\Users\Mahesh Kumar Jha\Downloads\CMRIT NEW LOGO-01.png"/>
          <p:cNvPicPr preferRelativeResize="0"/>
          <p:nvPr/>
        </p:nvPicPr>
        <p:blipFill rotWithShape="1">
          <a:blip r:embed="rId3">
            <a:alphaModFix/>
          </a:blip>
          <a:srcRect l="10241" t="16174" r="4216"/>
          <a:stretch/>
        </p:blipFill>
        <p:spPr>
          <a:xfrm>
            <a:off x="530225" y="606425"/>
            <a:ext cx="1744662" cy="1222375"/>
          </a:xfrm>
          <a:prstGeom prst="rect">
            <a:avLst/>
          </a:prstGeom>
          <a:noFill/>
          <a:ln>
            <a:noFill/>
          </a:ln>
        </p:spPr>
      </p:pic>
      <p:sp>
        <p:nvSpPr>
          <p:cNvPr id="377" name="Google Shape;377;p2"/>
          <p:cNvSpPr txBox="1"/>
          <p:nvPr/>
        </p:nvSpPr>
        <p:spPr>
          <a:xfrm>
            <a:off x="3705225" y="6370393"/>
            <a:ext cx="478155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Bodoni"/>
              <a:buNone/>
            </a:pPr>
            <a:r>
              <a:rPr lang="en-US" sz="1800" b="0" i="0" u="none" dirty="0">
                <a:solidFill>
                  <a:srgbClr val="000000"/>
                </a:solidFill>
                <a:latin typeface="Bodoni"/>
                <a:ea typeface="Bodoni"/>
                <a:cs typeface="Bodoni"/>
                <a:sym typeface="Bodoni"/>
              </a:rPr>
              <a:t>ECE</a:t>
            </a:r>
            <a:endParaRPr dirty="0"/>
          </a:p>
        </p:txBody>
      </p:sp>
      <p:sp>
        <p:nvSpPr>
          <p:cNvPr id="378" name="Google Shape;378;p2"/>
          <p:cNvSpPr txBox="1">
            <a:spLocks noGrp="1"/>
          </p:cNvSpPr>
          <p:nvPr>
            <p:ph type="title"/>
          </p:nvPr>
        </p:nvSpPr>
        <p:spPr>
          <a:xfrm>
            <a:off x="0" y="889000"/>
            <a:ext cx="12192000" cy="708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600"/>
              <a:buFont typeface="Times New Roman"/>
              <a:buNone/>
            </a:pPr>
            <a:r>
              <a:rPr lang="en-US" sz="3600" b="0" i="0" u="none" dirty="0">
                <a:solidFill>
                  <a:schemeClr val="lt1"/>
                </a:solidFill>
                <a:latin typeface="Times New Roman"/>
                <a:ea typeface="Times New Roman"/>
                <a:cs typeface="Times New Roman"/>
                <a:sym typeface="Times New Roman"/>
              </a:rPr>
              <a:t>INTRODUCTION</a:t>
            </a:r>
            <a:endParaRPr dirty="0"/>
          </a:p>
        </p:txBody>
      </p:sp>
      <p:sp>
        <p:nvSpPr>
          <p:cNvPr id="379" name="Google Shape;379;p2"/>
          <p:cNvSpPr txBox="1"/>
          <p:nvPr/>
        </p:nvSpPr>
        <p:spPr>
          <a:xfrm>
            <a:off x="715169" y="2416175"/>
            <a:ext cx="10761662" cy="3875087"/>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chemeClr val="accent1"/>
              </a:buClr>
              <a:buSzPts val="1600"/>
            </a:pPr>
            <a:r>
              <a:rPr lang="en-GB" sz="2000" dirty="0">
                <a:solidFill>
                  <a:srgbClr val="404040"/>
                </a:solidFill>
                <a:latin typeface="Times New Roman"/>
                <a:cs typeface="Times New Roman"/>
                <a:sym typeface="Times New Roman"/>
              </a:rPr>
              <a:t>Noise can be produced by the image sensor and circuitry of a scanner or digital camera. Image noise can also originate in film grain and in the unavoidable shot noise of an ideal photon detector. Image noise is an undesirable by-product of image capture that obscures the desired information.</a:t>
            </a:r>
          </a:p>
          <a:p>
            <a:pPr marR="0" lvl="0" algn="l" rtl="0">
              <a:lnSpc>
                <a:spcPct val="100000"/>
              </a:lnSpc>
              <a:spcBef>
                <a:spcPts val="0"/>
              </a:spcBef>
              <a:spcAft>
                <a:spcPts val="0"/>
              </a:spcAft>
              <a:buClr>
                <a:schemeClr val="accent1"/>
              </a:buClr>
              <a:buSzPts val="1600"/>
            </a:pPr>
            <a:r>
              <a:rPr lang="en-GB" sz="2000" dirty="0">
                <a:solidFill>
                  <a:srgbClr val="404040"/>
                </a:solidFill>
                <a:latin typeface="Times New Roman"/>
                <a:cs typeface="Times New Roman"/>
                <a:sym typeface="Times New Roman"/>
              </a:rPr>
              <a:t>
Salt and pepper noise is an impulse type of noise in images. We consider salt-and-pepper noise, for which a certain amount of the pixels in the image are either black or white (black or white dots).
Normally if there is black dots in the image we called it pepper noise and if there is white dots in the image we called it salt noise. This noise is generally caused by errors in data transmission, failure in memory cell or analog-to-digital converter errors.</a:t>
            </a:r>
          </a:p>
          <a:p>
            <a:pPr marR="0" lvl="0" algn="l" rtl="0">
              <a:lnSpc>
                <a:spcPct val="100000"/>
              </a:lnSpc>
              <a:spcBef>
                <a:spcPts val="0"/>
              </a:spcBef>
              <a:spcAft>
                <a:spcPts val="0"/>
              </a:spcAft>
              <a:buClr>
                <a:schemeClr val="accent1"/>
              </a:buClr>
              <a:buSzPts val="1600"/>
            </a:pPr>
            <a:r>
              <a:rPr lang="en-GB" sz="2000" dirty="0">
                <a:solidFill>
                  <a:srgbClr val="404040"/>
                </a:solidFill>
                <a:latin typeface="Times New Roman"/>
                <a:cs typeface="Times New Roman"/>
                <a:sym typeface="Times New Roman"/>
              </a:rPr>
              <a:t>
If we consider 8-bit image, salt and pepper noise randomly occur where they change certain amount of pixels into two extremes, either 0 or 255 (black &amp; white respectively).</a:t>
            </a:r>
            <a:endParaRPr sz="3200" b="0" i="0" u="none" dirty="0">
              <a:solidFill>
                <a:srgbClr val="40404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3A7A9-325A-E7EF-6CA4-1769C5464580}"/>
              </a:ext>
            </a:extLst>
          </p:cNvPr>
          <p:cNvSpPr>
            <a:spLocks noGrp="1"/>
          </p:cNvSpPr>
          <p:nvPr>
            <p:ph type="title"/>
          </p:nvPr>
        </p:nvSpPr>
        <p:spPr>
          <a:xfrm>
            <a:off x="1919959" y="1001957"/>
            <a:ext cx="8352081" cy="708025"/>
          </a:xfrm>
        </p:spPr>
        <p:txBody>
          <a:bodyPr/>
          <a:lstStyle/>
          <a:p>
            <a:pPr algn="ctr"/>
            <a:r>
              <a:rPr lang="en-GB" dirty="0">
                <a:latin typeface="Times New Roman" panose="02020603050405020304" pitchFamily="18" charset="0"/>
                <a:cs typeface="Times New Roman" panose="02020603050405020304" pitchFamily="18" charset="0"/>
              </a:rPr>
              <a:t>PSNR and SSIM</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6DE0ED7-B12B-6EC4-9EEA-31B4BA9FA06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a:t>
            </a:fld>
            <a:endParaRPr lang="en-US"/>
          </a:p>
        </p:txBody>
      </p:sp>
      <p:sp>
        <p:nvSpPr>
          <p:cNvPr id="4" name="TextBox 3">
            <a:extLst>
              <a:ext uri="{FF2B5EF4-FFF2-40B4-BE49-F238E27FC236}">
                <a16:creationId xmlns:a16="http://schemas.microsoft.com/office/drawing/2014/main" id="{D8C391AF-A777-4BF0-DE99-90206BAE4D36}"/>
              </a:ext>
            </a:extLst>
          </p:cNvPr>
          <p:cNvSpPr txBox="1"/>
          <p:nvPr/>
        </p:nvSpPr>
        <p:spPr>
          <a:xfrm>
            <a:off x="571944" y="2443195"/>
            <a:ext cx="11048112" cy="3170099"/>
          </a:xfrm>
          <a:prstGeom prst="rect">
            <a:avLst/>
          </a:prstGeom>
          <a:noFill/>
        </p:spPr>
        <p:txBody>
          <a:bodyPr wrap="square" rtlCol="0">
            <a:spAutoFit/>
          </a:bodyPr>
          <a:lstStyle/>
          <a:p>
            <a:pPr algn="l"/>
            <a:r>
              <a:rPr lang="en-GB" sz="2000" dirty="0">
                <a:latin typeface="Times New Roman" panose="02020603050405020304" pitchFamily="18" charset="0"/>
                <a:cs typeface="Times New Roman" panose="02020603050405020304" pitchFamily="18" charset="0"/>
              </a:rPr>
              <a:t>Peak signal-to-noise ratio (PSNR) is an engineering term for the ratio between the maximum possible power of a signal and the power of corrupting noise that affects the fidelity of </a:t>
            </a:r>
            <a:r>
              <a:rPr lang="en-GB" sz="2000">
                <a:latin typeface="Times New Roman" panose="02020603050405020304" pitchFamily="18" charset="0"/>
                <a:cs typeface="Times New Roman" panose="02020603050405020304" pitchFamily="18" charset="0"/>
              </a:rPr>
              <a:t>its representation.</a:t>
            </a:r>
            <a:endParaRPr lang="en-GB" sz="2000" dirty="0">
              <a:latin typeface="Times New Roman" panose="02020603050405020304" pitchFamily="18" charset="0"/>
              <a:cs typeface="Times New Roman" panose="02020603050405020304" pitchFamily="18" charset="0"/>
            </a:endParaRPr>
          </a:p>
          <a:p>
            <a:pPr algn="l"/>
            <a:endParaRPr lang="en-GB" sz="2000" dirty="0">
              <a:latin typeface="Times New Roman" panose="02020603050405020304" pitchFamily="18" charset="0"/>
              <a:cs typeface="Times New Roman" panose="02020603050405020304" pitchFamily="18" charset="0"/>
            </a:endParaRPr>
          </a:p>
          <a:p>
            <a:pPr algn="l"/>
            <a:r>
              <a:rPr lang="en-GB" sz="2000" dirty="0">
                <a:latin typeface="Times New Roman" panose="02020603050405020304" pitchFamily="18" charset="0"/>
                <a:cs typeface="Times New Roman" panose="02020603050405020304" pitchFamily="18" charset="0"/>
              </a:rPr>
              <a:t>Typical values for the PSNR in lossy image and video compression are between 30 and 50 dB, provided the bit depth is 8 bits, where higher is better. </a:t>
            </a:r>
          </a:p>
          <a:p>
            <a:pPr algn="l"/>
            <a:endParaRPr lang="en-GB" sz="2000" dirty="0">
              <a:latin typeface="Times New Roman" panose="02020603050405020304" pitchFamily="18" charset="0"/>
              <a:cs typeface="Times New Roman" panose="02020603050405020304" pitchFamily="18" charset="0"/>
            </a:endParaRPr>
          </a:p>
          <a:p>
            <a:pPr algn="l"/>
            <a:r>
              <a:rPr lang="en-GB" sz="2000" dirty="0">
                <a:latin typeface="Times New Roman" panose="02020603050405020304" pitchFamily="18" charset="0"/>
                <a:cs typeface="Times New Roman" panose="02020603050405020304" pitchFamily="18" charset="0"/>
              </a:rPr>
              <a:t>The Structural Similarity Index (SSIM) is a perceptual metric that quantifies image quality degradation caused by processing such as data compression or by losses in data transmission.</a:t>
            </a:r>
          </a:p>
          <a:p>
            <a:pPr algn="l"/>
            <a:endParaRPr lang="en-GB" sz="2000" dirty="0">
              <a:latin typeface="Times New Roman" panose="02020603050405020304" pitchFamily="18" charset="0"/>
              <a:cs typeface="Times New Roman" panose="02020603050405020304" pitchFamily="18" charset="0"/>
            </a:endParaRPr>
          </a:p>
          <a:p>
            <a:r>
              <a:rPr lang="en-US" sz="2000" b="0" i="0" dirty="0">
                <a:solidFill>
                  <a:schemeClr val="tx1"/>
                </a:solidFill>
                <a:effectLst/>
                <a:latin typeface="Times New Roman" panose="02020603050405020304" pitchFamily="18" charset="0"/>
                <a:cs typeface="Times New Roman" panose="02020603050405020304" pitchFamily="18" charset="0"/>
              </a:rPr>
              <a:t>SSIM has been shown to be more accurate than PSNR in measuring image quality.</a:t>
            </a:r>
          </a:p>
        </p:txBody>
      </p:sp>
      <p:sp>
        <p:nvSpPr>
          <p:cNvPr id="9" name="Google Shape;377;p2">
            <a:extLst>
              <a:ext uri="{FF2B5EF4-FFF2-40B4-BE49-F238E27FC236}">
                <a16:creationId xmlns:a16="http://schemas.microsoft.com/office/drawing/2014/main" id="{67C0B0AE-CBBA-831D-5409-24C1635E6E57}"/>
              </a:ext>
            </a:extLst>
          </p:cNvPr>
          <p:cNvSpPr txBox="1"/>
          <p:nvPr/>
        </p:nvSpPr>
        <p:spPr>
          <a:xfrm>
            <a:off x="3705225" y="6315477"/>
            <a:ext cx="478155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Bodoni"/>
              <a:buNone/>
            </a:pPr>
            <a:r>
              <a:rPr lang="en-US" sz="1800" b="0" i="0" u="none" dirty="0">
                <a:solidFill>
                  <a:srgbClr val="000000"/>
                </a:solidFill>
                <a:latin typeface="Bodoni"/>
                <a:ea typeface="Bodoni"/>
                <a:cs typeface="Bodoni"/>
                <a:sym typeface="Bodoni"/>
              </a:rPr>
              <a:t>ECE</a:t>
            </a:r>
            <a:endParaRPr dirty="0"/>
          </a:p>
        </p:txBody>
      </p:sp>
      <p:pic>
        <p:nvPicPr>
          <p:cNvPr id="10" name="Google Shape;403;p5" descr="C:\Users\Mahesh Kumar Jha\Downloads\CMRIT NEW LOGO-01.png">
            <a:extLst>
              <a:ext uri="{FF2B5EF4-FFF2-40B4-BE49-F238E27FC236}">
                <a16:creationId xmlns:a16="http://schemas.microsoft.com/office/drawing/2014/main" id="{F7DB9106-6C20-0728-BB9F-9CD2A5051D08}"/>
              </a:ext>
            </a:extLst>
          </p:cNvPr>
          <p:cNvPicPr preferRelativeResize="0"/>
          <p:nvPr/>
        </p:nvPicPr>
        <p:blipFill rotWithShape="1">
          <a:blip r:embed="rId2">
            <a:alphaModFix/>
          </a:blip>
          <a:srcRect l="10241" t="16174" r="4216"/>
          <a:stretch/>
        </p:blipFill>
        <p:spPr>
          <a:xfrm>
            <a:off x="530225" y="606425"/>
            <a:ext cx="1744662" cy="1222375"/>
          </a:xfrm>
          <a:prstGeom prst="rect">
            <a:avLst/>
          </a:prstGeom>
          <a:noFill/>
          <a:ln>
            <a:noFill/>
          </a:ln>
        </p:spPr>
      </p:pic>
    </p:spTree>
    <p:extLst>
      <p:ext uri="{BB962C8B-B14F-4D97-AF65-F5344CB8AC3E}">
        <p14:creationId xmlns:p14="http://schemas.microsoft.com/office/powerpoint/2010/main" val="3138894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a:solidFill>
                  <a:schemeClr val="lt1"/>
                </a:solidFill>
                <a:latin typeface="Century Gothic"/>
                <a:ea typeface="Century Gothic"/>
                <a:cs typeface="Century Gothic"/>
                <a:sym typeface="Century Gothic"/>
              </a:rPr>
              <a:pPr marL="0" marR="0" lvl="0" indent="0" algn="ctr" rtl="0">
                <a:lnSpc>
                  <a:spcPct val="100000"/>
                </a:lnSpc>
                <a:spcBef>
                  <a:spcPts val="0"/>
                </a:spcBef>
                <a:spcAft>
                  <a:spcPts val="0"/>
                </a:spcAft>
                <a:buClr>
                  <a:schemeClr val="lt1"/>
                </a:buClr>
                <a:buSzPts val="2800"/>
                <a:buFont typeface="Century Gothic"/>
                <a:buNone/>
              </a:pPr>
              <a:t>5</a:t>
            </a:fld>
            <a:endParaRPr/>
          </a:p>
        </p:txBody>
      </p:sp>
      <p:pic>
        <p:nvPicPr>
          <p:cNvPr id="403" name="Google Shape;403;p5" descr="C:\Users\Mahesh Kumar Jha\Downloads\CMRIT NEW LOGO-01.png"/>
          <p:cNvPicPr preferRelativeResize="0"/>
          <p:nvPr/>
        </p:nvPicPr>
        <p:blipFill rotWithShape="1">
          <a:blip r:embed="rId3">
            <a:alphaModFix/>
          </a:blip>
          <a:srcRect l="10241" t="16174" r="4216"/>
          <a:stretch/>
        </p:blipFill>
        <p:spPr>
          <a:xfrm>
            <a:off x="530225" y="606425"/>
            <a:ext cx="1744662" cy="1222375"/>
          </a:xfrm>
          <a:prstGeom prst="rect">
            <a:avLst/>
          </a:prstGeom>
          <a:noFill/>
          <a:ln>
            <a:noFill/>
          </a:ln>
        </p:spPr>
      </p:pic>
      <p:sp>
        <p:nvSpPr>
          <p:cNvPr id="405" name="Google Shape;405;p5"/>
          <p:cNvSpPr txBox="1">
            <a:spLocks noGrp="1"/>
          </p:cNvSpPr>
          <p:nvPr>
            <p:ph type="title"/>
          </p:nvPr>
        </p:nvSpPr>
        <p:spPr>
          <a:xfrm>
            <a:off x="0" y="966787"/>
            <a:ext cx="12192000" cy="708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600"/>
              <a:buFont typeface="Times New Roman"/>
              <a:buNone/>
            </a:pPr>
            <a:r>
              <a:rPr lang="en-US" sz="3600" b="0" i="0" u="none">
                <a:solidFill>
                  <a:schemeClr val="lt1"/>
                </a:solidFill>
                <a:latin typeface="Times New Roman"/>
                <a:ea typeface="Times New Roman"/>
                <a:cs typeface="Times New Roman"/>
                <a:sym typeface="Times New Roman"/>
              </a:rPr>
              <a:t>METHODOLOGY</a:t>
            </a:r>
            <a:endParaRPr/>
          </a:p>
        </p:txBody>
      </p:sp>
      <mc:AlternateContent xmlns:mc="http://schemas.openxmlformats.org/markup-compatibility/2006">
        <mc:Choice xmlns:a14="http://schemas.microsoft.com/office/drawing/2010/main" Requires="a14">
          <p:sp>
            <p:nvSpPr>
              <p:cNvPr id="406" name="Google Shape;406;p5"/>
              <p:cNvSpPr txBox="1"/>
              <p:nvPr/>
            </p:nvSpPr>
            <p:spPr>
              <a:xfrm>
                <a:off x="715169" y="2416175"/>
                <a:ext cx="10761662" cy="3632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600"/>
                  <a:buFont typeface="Noto Sans Symbols"/>
                  <a:buChar char="►"/>
                </a:pPr>
                <a:r>
                  <a:rPr lang="en-GB" sz="2000" dirty="0">
                    <a:latin typeface="Times New Roman" panose="02020603050405020304" pitchFamily="18" charset="0"/>
                    <a:cs typeface="Times New Roman" panose="02020603050405020304" pitchFamily="18" charset="0"/>
                  </a:rPr>
                  <a:t>The median m of a set of values is such that half of the values are greater than m and half are less than m.</a:t>
                </a:r>
              </a:p>
              <a:p>
                <a:pPr marL="342900" marR="0" lvl="0" indent="-342900" algn="l" rtl="0">
                  <a:lnSpc>
                    <a:spcPct val="100000"/>
                  </a:lnSpc>
                  <a:spcBef>
                    <a:spcPts val="0"/>
                  </a:spcBef>
                  <a:spcAft>
                    <a:spcPts val="0"/>
                  </a:spcAft>
                  <a:buClr>
                    <a:schemeClr val="accent1"/>
                  </a:buClr>
                  <a:buSzPts val="1600"/>
                  <a:buFont typeface="Noto Sans Symbols"/>
                  <a:buChar char="►"/>
                </a:pPr>
                <a:endParaRPr lang="en-GB" sz="20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chemeClr val="accent1"/>
                  </a:buClr>
                  <a:buSzPts val="1600"/>
                  <a:buFont typeface="Noto Sans Symbols"/>
                  <a:buChar char="►"/>
                </a:pPr>
                <a:r>
                  <a:rPr lang="en-GB" sz="2000" dirty="0">
                    <a:latin typeface="Times New Roman" panose="02020603050405020304" pitchFamily="18" charset="0"/>
                    <a:cs typeface="Times New Roman" panose="02020603050405020304" pitchFamily="18" charset="0"/>
                  </a:rPr>
                  <a:t>To implement, sort the pixel values in the neighbourhood, choose the median and assign this value to the pixel of interest. Forces pixels with distinct intensities to be more like their neighbours.</a:t>
                </a:r>
              </a:p>
              <a:p>
                <a:pPr marL="342900" marR="0" lvl="0" indent="-342900" algn="l" rtl="0">
                  <a:lnSpc>
                    <a:spcPct val="100000"/>
                  </a:lnSpc>
                  <a:spcBef>
                    <a:spcPts val="0"/>
                  </a:spcBef>
                  <a:spcAft>
                    <a:spcPts val="0"/>
                  </a:spcAft>
                  <a:buClr>
                    <a:schemeClr val="accent1"/>
                  </a:buClr>
                  <a:buSzPts val="1600"/>
                  <a:buFont typeface="Noto Sans Symbols"/>
                  <a:buChar char="►"/>
                </a:pPr>
                <a:r>
                  <a:rPr lang="en-GB" sz="2000" dirty="0">
                    <a:latin typeface="Times New Roman" panose="02020603050405020304" pitchFamily="18" charset="0"/>
                    <a:cs typeface="Times New Roman" panose="02020603050405020304" pitchFamily="18" charset="0"/>
                  </a:rPr>
                  <a:t>Generalized expression for median filtering:</a:t>
                </a:r>
              </a:p>
              <a:p>
                <a:pPr marR="0" lvl="0" algn="l" rtl="0">
                  <a:lnSpc>
                    <a:spcPct val="100000"/>
                  </a:lnSpc>
                  <a:spcBef>
                    <a:spcPts val="0"/>
                  </a:spcBef>
                  <a:spcAft>
                    <a:spcPts val="0"/>
                  </a:spcAft>
                  <a:buClr>
                    <a:schemeClr val="accent1"/>
                  </a:buClr>
                  <a:buSzPts val="1600"/>
                </a:pPr>
                <a14:m>
                  <m:oMathPara xmlns:m="http://schemas.openxmlformats.org/officeDocument/2006/math">
                    <m:oMathParaPr>
                      <m:jc m:val="centerGroup"/>
                    </m:oMathParaPr>
                    <m:oMath xmlns:m="http://schemas.openxmlformats.org/officeDocument/2006/math">
                      <m:sSubSup>
                        <m:sSubSupPr>
                          <m:ctrlPr>
                            <a:rPr lang="en-US" altLang="en-US" sz="3600" i="1" dirty="0" smtClean="0">
                              <a:solidFill>
                                <a:schemeClr val="tx1"/>
                              </a:solidFill>
                              <a:latin typeface="Cambria Math" panose="02040503050406030204" pitchFamily="18" charset="0"/>
                              <a:cs typeface="Times New Roman" panose="02020603050405020304" pitchFamily="18" charset="0"/>
                            </a:rPr>
                          </m:ctrlPr>
                        </m:sSubSupPr>
                        <m:e>
                          <m:r>
                            <a:rPr lang="en-US" altLang="en-US" sz="3600" b="1" i="1" dirty="0" smtClean="0">
                              <a:solidFill>
                                <a:schemeClr val="tx1"/>
                              </a:solidFill>
                              <a:latin typeface="Cambria Math" panose="02040503050406030204" pitchFamily="18" charset="0"/>
                              <a:cs typeface="Times New Roman" panose="02020603050405020304" pitchFamily="18" charset="0"/>
                            </a:rPr>
                            <m:t>𝑺</m:t>
                          </m:r>
                          <m:d>
                            <m:dPr>
                              <m:ctrlPr>
                                <a:rPr lang="en-US" altLang="en-US" sz="3600" b="1" i="1" dirty="0" smtClean="0">
                                  <a:solidFill>
                                    <a:schemeClr val="tx1"/>
                                  </a:solidFill>
                                  <a:latin typeface="Cambria Math" panose="02040503050406030204" pitchFamily="18" charset="0"/>
                                  <a:cs typeface="Times New Roman" panose="02020603050405020304" pitchFamily="18" charset="0"/>
                                </a:rPr>
                              </m:ctrlPr>
                            </m:dPr>
                            <m:e>
                              <m:r>
                                <a:rPr lang="en-US" altLang="en-US" sz="3600" b="1" i="1" dirty="0" smtClean="0">
                                  <a:solidFill>
                                    <a:schemeClr val="tx1"/>
                                  </a:solidFill>
                                  <a:latin typeface="Cambria Math" panose="02040503050406030204" pitchFamily="18" charset="0"/>
                                  <a:cs typeface="Times New Roman" panose="02020603050405020304" pitchFamily="18" charset="0"/>
                                </a:rPr>
                                <m:t>𝒙</m:t>
                              </m:r>
                              <m:r>
                                <a:rPr lang="en-US" altLang="en-US" sz="3600" b="1" i="1" dirty="0" smtClean="0">
                                  <a:solidFill>
                                    <a:schemeClr val="tx1"/>
                                  </a:solidFill>
                                  <a:latin typeface="Cambria Math" panose="02040503050406030204" pitchFamily="18" charset="0"/>
                                  <a:cs typeface="Times New Roman" panose="02020603050405020304" pitchFamily="18" charset="0"/>
                                </a:rPr>
                                <m:t>,</m:t>
                              </m:r>
                              <m:r>
                                <a:rPr lang="en-US" altLang="en-US" sz="3600" b="1" i="1" dirty="0" smtClean="0">
                                  <a:solidFill>
                                    <a:schemeClr val="tx1"/>
                                  </a:solidFill>
                                  <a:latin typeface="Cambria Math" panose="02040503050406030204" pitchFamily="18" charset="0"/>
                                  <a:cs typeface="Times New Roman" panose="02020603050405020304" pitchFamily="18" charset="0"/>
                                </a:rPr>
                                <m:t>𝒚</m:t>
                              </m:r>
                            </m:e>
                          </m:d>
                          <m:r>
                            <a:rPr lang="en-US" altLang="en-US" sz="3600" b="0" i="1" dirty="0" smtClean="0">
                              <a:solidFill>
                                <a:schemeClr val="tx1"/>
                              </a:solidFill>
                              <a:latin typeface="Cambria Math" panose="02040503050406030204" pitchFamily="18" charset="0"/>
                              <a:cs typeface="Times New Roman" panose="02020603050405020304" pitchFamily="18" charset="0"/>
                            </a:rPr>
                            <m:t>=</m:t>
                          </m:r>
                        </m:e>
                        <m:sub>
                          <m:r>
                            <a:rPr lang="en-US" altLang="en-US" sz="3600" b="0" i="1" dirty="0" smtClean="0">
                              <a:solidFill>
                                <a:schemeClr val="tx1"/>
                              </a:solidFill>
                              <a:latin typeface="Cambria Math" panose="02040503050406030204" pitchFamily="18" charset="0"/>
                              <a:cs typeface="Times New Roman" panose="02020603050405020304" pitchFamily="18" charset="0"/>
                            </a:rPr>
                            <m:t>(</m:t>
                          </m:r>
                          <m:r>
                            <a:rPr lang="en-US" altLang="en-US" sz="3600" b="0" i="1" dirty="0" smtClean="0">
                              <a:solidFill>
                                <a:schemeClr val="tx1"/>
                              </a:solidFill>
                              <a:latin typeface="Cambria Math" panose="02040503050406030204" pitchFamily="18" charset="0"/>
                              <a:cs typeface="Times New Roman" panose="02020603050405020304" pitchFamily="18" charset="0"/>
                            </a:rPr>
                            <m:t>𝑖</m:t>
                          </m:r>
                          <m:r>
                            <a:rPr lang="en-US" altLang="en-US" sz="3600" b="0" i="1" dirty="0" smtClean="0">
                              <a:solidFill>
                                <a:schemeClr val="tx1"/>
                              </a:solidFill>
                              <a:latin typeface="Cambria Math" panose="02040503050406030204" pitchFamily="18" charset="0"/>
                              <a:cs typeface="Times New Roman" panose="02020603050405020304" pitchFamily="18" charset="0"/>
                            </a:rPr>
                            <m:t>,</m:t>
                          </m:r>
                          <m:r>
                            <a:rPr lang="en-US" altLang="en-US" sz="3600" b="0" i="1" dirty="0" smtClean="0">
                              <a:solidFill>
                                <a:schemeClr val="tx1"/>
                              </a:solidFill>
                              <a:latin typeface="Cambria Math" panose="02040503050406030204" pitchFamily="18" charset="0"/>
                              <a:cs typeface="Times New Roman" panose="02020603050405020304" pitchFamily="18" charset="0"/>
                            </a:rPr>
                            <m:t>𝑗</m:t>
                          </m:r>
                          <m:r>
                            <a:rPr lang="en-US" altLang="en-US" sz="3600" b="0" i="1" dirty="0" smtClean="0">
                              <a:solidFill>
                                <a:schemeClr val="tx1"/>
                              </a:solidFill>
                              <a:latin typeface="Cambria Math" panose="02040503050406030204" pitchFamily="18" charset="0"/>
                              <a:cs typeface="Times New Roman" panose="02020603050405020304" pitchFamily="18" charset="0"/>
                            </a:rPr>
                            <m:t>)∈</m:t>
                          </m:r>
                          <m:sSub>
                            <m:sSubPr>
                              <m:ctrlPr>
                                <a:rPr lang="en-US" altLang="en-US" sz="36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36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altLang="en-US" sz="36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𝑥𝑦</m:t>
                              </m:r>
                            </m:sub>
                          </m:sSub>
                        </m:sub>
                        <m:sup>
                          <m:r>
                            <a:rPr lang="en-US" altLang="en-US" sz="3600" b="1" i="1" dirty="0" smtClean="0">
                              <a:solidFill>
                                <a:schemeClr val="tx1"/>
                              </a:solidFill>
                              <a:latin typeface="Cambria Math" panose="02040503050406030204" pitchFamily="18" charset="0"/>
                              <a:cs typeface="Times New Roman" panose="02020603050405020304" pitchFamily="18" charset="0"/>
                            </a:rPr>
                            <m:t>𝒎𝒆𝒅𝒊𝒂𝒏</m:t>
                          </m:r>
                          <m:r>
                            <a:rPr lang="en-US" altLang="en-US" sz="3600" b="1" i="1" dirty="0" smtClean="0">
                              <a:solidFill>
                                <a:schemeClr val="tx1"/>
                              </a:solidFill>
                              <a:latin typeface="Cambria Math" panose="02040503050406030204" pitchFamily="18" charset="0"/>
                              <a:cs typeface="Times New Roman" panose="02020603050405020304" pitchFamily="18" charset="0"/>
                            </a:rPr>
                            <m:t>{</m:t>
                          </m:r>
                          <m:r>
                            <a:rPr lang="en-US" altLang="en-US" sz="3600" b="1" i="1" dirty="0" smtClean="0">
                              <a:solidFill>
                                <a:schemeClr val="tx1"/>
                              </a:solidFill>
                              <a:latin typeface="Cambria Math" panose="02040503050406030204" pitchFamily="18" charset="0"/>
                              <a:cs typeface="Times New Roman" panose="02020603050405020304" pitchFamily="18" charset="0"/>
                            </a:rPr>
                            <m:t>𝒓</m:t>
                          </m:r>
                          <m:d>
                            <m:dPr>
                              <m:ctrlPr>
                                <a:rPr lang="en-US" altLang="en-US" sz="3600" b="1" i="1" dirty="0" smtClean="0">
                                  <a:solidFill>
                                    <a:schemeClr val="tx1"/>
                                  </a:solidFill>
                                  <a:latin typeface="Cambria Math" panose="02040503050406030204" pitchFamily="18" charset="0"/>
                                  <a:cs typeface="Times New Roman" panose="02020603050405020304" pitchFamily="18" charset="0"/>
                                </a:rPr>
                              </m:ctrlPr>
                            </m:dPr>
                            <m:e>
                              <m:r>
                                <a:rPr lang="en-US" altLang="en-US" sz="3600" b="1" i="1" dirty="0" smtClean="0">
                                  <a:solidFill>
                                    <a:schemeClr val="tx1"/>
                                  </a:solidFill>
                                  <a:latin typeface="Cambria Math" panose="02040503050406030204" pitchFamily="18" charset="0"/>
                                  <a:cs typeface="Times New Roman" panose="02020603050405020304" pitchFamily="18" charset="0"/>
                                </a:rPr>
                                <m:t>𝒊</m:t>
                              </m:r>
                              <m:r>
                                <a:rPr lang="en-US" altLang="en-US" sz="3600" b="1" i="1" dirty="0" smtClean="0">
                                  <a:solidFill>
                                    <a:schemeClr val="tx1"/>
                                  </a:solidFill>
                                  <a:latin typeface="Cambria Math" panose="02040503050406030204" pitchFamily="18" charset="0"/>
                                  <a:cs typeface="Times New Roman" panose="02020603050405020304" pitchFamily="18" charset="0"/>
                                </a:rPr>
                                <m:t>,</m:t>
                              </m:r>
                              <m:r>
                                <a:rPr lang="en-US" altLang="en-US" sz="3600" b="1" i="1" dirty="0" smtClean="0">
                                  <a:solidFill>
                                    <a:schemeClr val="tx1"/>
                                  </a:solidFill>
                                  <a:latin typeface="Cambria Math" panose="02040503050406030204" pitchFamily="18" charset="0"/>
                                  <a:cs typeface="Times New Roman" panose="02020603050405020304" pitchFamily="18" charset="0"/>
                                </a:rPr>
                                <m:t>𝒋</m:t>
                              </m:r>
                            </m:e>
                          </m:d>
                          <m:r>
                            <a:rPr lang="en-US" altLang="en-US" sz="3600" b="1" i="1" dirty="0" smtClean="0">
                              <a:solidFill>
                                <a:schemeClr val="tx1"/>
                              </a:solidFill>
                              <a:latin typeface="Cambria Math" panose="02040503050406030204" pitchFamily="18" charset="0"/>
                              <a:cs typeface="Times New Roman" panose="02020603050405020304" pitchFamily="18" charset="0"/>
                            </a:rPr>
                            <m:t>}</m:t>
                          </m:r>
                        </m:sup>
                      </m:sSubSup>
                    </m:oMath>
                  </m:oMathPara>
                </a14:m>
                <a:endParaRPr lang="en-US" altLang="en-US" sz="3600" b="1" dirty="0">
                  <a:solidFill>
                    <a:schemeClr val="tx1"/>
                  </a:solidFill>
                  <a:latin typeface="Times New Roman"/>
                  <a:cs typeface="Times New Roman" panose="02020603050405020304" pitchFamily="18" charset="0"/>
                </a:endParaRPr>
              </a:p>
              <a:p>
                <a:pPr marR="0" lvl="0" algn="ctr" rtl="0">
                  <a:lnSpc>
                    <a:spcPct val="100000"/>
                  </a:lnSpc>
                  <a:spcBef>
                    <a:spcPts val="0"/>
                  </a:spcBef>
                  <a:spcAft>
                    <a:spcPts val="0"/>
                  </a:spcAft>
                  <a:buClr>
                    <a:schemeClr val="accent1"/>
                  </a:buClr>
                  <a:buSzPts val="1600"/>
                </a:pPr>
                <a:r>
                  <a:rPr lang="en-GB" sz="2000" dirty="0">
                    <a:solidFill>
                      <a:srgbClr val="404040"/>
                    </a:solidFill>
                    <a:latin typeface="Times New Roman"/>
                    <a:ea typeface="Times New Roman"/>
                    <a:cs typeface="Times New Roman"/>
                    <a:sym typeface="Times New Roman"/>
                  </a:rPr>
                  <a:t>Where </a:t>
                </a:r>
                <a:r>
                  <a:rPr lang="en-GB" sz="2000" b="1" i="1" dirty="0">
                    <a:solidFill>
                      <a:srgbClr val="404040"/>
                    </a:solidFill>
                    <a:latin typeface="Times New Roman"/>
                    <a:ea typeface="Times New Roman"/>
                    <a:cs typeface="Times New Roman"/>
                    <a:sym typeface="Times New Roman"/>
                  </a:rPr>
                  <a:t>i,j </a:t>
                </a:r>
                <a:r>
                  <a:rPr lang="en-GB" sz="2000" dirty="0">
                    <a:solidFill>
                      <a:srgbClr val="404040"/>
                    </a:solidFill>
                    <a:latin typeface="Times New Roman"/>
                    <a:ea typeface="Times New Roman"/>
                    <a:cs typeface="Times New Roman"/>
                    <a:sym typeface="Times New Roman"/>
                  </a:rPr>
                  <a:t>stands for coordinates of the neighbouring pixels</a:t>
                </a:r>
              </a:p>
              <a:p>
                <a:pPr marR="0" lvl="0" algn="ctr" rtl="0">
                  <a:lnSpc>
                    <a:spcPct val="100000"/>
                  </a:lnSpc>
                  <a:spcBef>
                    <a:spcPts val="0"/>
                  </a:spcBef>
                  <a:spcAft>
                    <a:spcPts val="0"/>
                  </a:spcAft>
                  <a:buClr>
                    <a:schemeClr val="accent1"/>
                  </a:buClr>
                  <a:buSzPts val="1600"/>
                </a:pPr>
                <a:r>
                  <a:rPr lang="en-GB" sz="2000" b="1" i="1" dirty="0">
                    <a:solidFill>
                      <a:srgbClr val="404040"/>
                    </a:solidFill>
                    <a:latin typeface="Times New Roman"/>
                    <a:ea typeface="Times New Roman"/>
                    <a:cs typeface="Times New Roman"/>
                    <a:sym typeface="Times New Roman"/>
                  </a:rPr>
                  <a:t>x,y </a:t>
                </a:r>
                <a:r>
                  <a:rPr lang="en-GB" sz="2000" dirty="0">
                    <a:solidFill>
                      <a:srgbClr val="404040"/>
                    </a:solidFill>
                    <a:latin typeface="Times New Roman"/>
                    <a:ea typeface="Times New Roman"/>
                    <a:cs typeface="Times New Roman"/>
                    <a:sym typeface="Times New Roman"/>
                  </a:rPr>
                  <a:t>stands for coordinates of the original pixels</a:t>
                </a:r>
              </a:p>
              <a:p>
                <a:pPr marR="0" lvl="0" algn="ctr" rtl="0">
                  <a:lnSpc>
                    <a:spcPct val="100000"/>
                  </a:lnSpc>
                  <a:spcBef>
                    <a:spcPts val="0"/>
                  </a:spcBef>
                  <a:spcAft>
                    <a:spcPts val="0"/>
                  </a:spcAft>
                  <a:buClr>
                    <a:schemeClr val="accent1"/>
                  </a:buClr>
                  <a:buSzPts val="1600"/>
                </a:pPr>
                <a:r>
                  <a:rPr lang="en-GB" sz="2000" b="1" i="1" dirty="0">
                    <a:solidFill>
                      <a:srgbClr val="404040"/>
                    </a:solidFill>
                    <a:latin typeface="Times New Roman"/>
                    <a:ea typeface="Times New Roman"/>
                    <a:cs typeface="Times New Roman"/>
                    <a:sym typeface="Times New Roman"/>
                  </a:rPr>
                  <a:t>Axy</a:t>
                </a:r>
                <a:r>
                  <a:rPr lang="en-GB" sz="2000" dirty="0">
                    <a:solidFill>
                      <a:srgbClr val="404040"/>
                    </a:solidFill>
                    <a:latin typeface="Times New Roman"/>
                    <a:ea typeface="Times New Roman"/>
                    <a:cs typeface="Times New Roman"/>
                    <a:sym typeface="Times New Roman"/>
                  </a:rPr>
                  <a:t> refers to the image</a:t>
                </a:r>
              </a:p>
            </p:txBody>
          </p:sp>
        </mc:Choice>
        <mc:Fallback>
          <p:sp>
            <p:nvSpPr>
              <p:cNvPr id="406" name="Google Shape;406;p5"/>
              <p:cNvSpPr txBox="1">
                <a:spLocks noRot="1" noChangeAspect="1" noMove="1" noResize="1" noEditPoints="1" noAdjustHandles="1" noChangeArrowheads="1" noChangeShapeType="1" noTextEdit="1"/>
              </p:cNvSpPr>
              <p:nvPr/>
            </p:nvSpPr>
            <p:spPr>
              <a:xfrm>
                <a:off x="715169" y="2416175"/>
                <a:ext cx="10761662" cy="3632200"/>
              </a:xfrm>
              <a:prstGeom prst="rect">
                <a:avLst/>
              </a:prstGeom>
              <a:blipFill>
                <a:blip r:embed="rId4"/>
                <a:stretch>
                  <a:fillRect l="-227" t="-839" b="-4195"/>
                </a:stretch>
              </a:blipFill>
              <a:ln>
                <a:noFill/>
              </a:ln>
            </p:spPr>
            <p:txBody>
              <a:bodyPr/>
              <a:lstStyle/>
              <a:p>
                <a:r>
                  <a:rPr lang="en-IN">
                    <a:noFill/>
                  </a:rPr>
                  <a:t> </a:t>
                </a:r>
              </a:p>
            </p:txBody>
          </p:sp>
        </mc:Fallback>
      </mc:AlternateContent>
      <p:sp>
        <p:nvSpPr>
          <p:cNvPr id="2" name="Google Shape;377;p2">
            <a:extLst>
              <a:ext uri="{FF2B5EF4-FFF2-40B4-BE49-F238E27FC236}">
                <a16:creationId xmlns:a16="http://schemas.microsoft.com/office/drawing/2014/main" id="{FADDF1C6-1EDF-3CF0-9E51-214DBF5B8299}"/>
              </a:ext>
            </a:extLst>
          </p:cNvPr>
          <p:cNvSpPr txBox="1"/>
          <p:nvPr/>
        </p:nvSpPr>
        <p:spPr>
          <a:xfrm>
            <a:off x="3705225" y="6268463"/>
            <a:ext cx="478155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Bodoni"/>
              <a:buNone/>
            </a:pPr>
            <a:r>
              <a:rPr lang="en-US" sz="1800" b="0" i="0" u="none" dirty="0">
                <a:solidFill>
                  <a:srgbClr val="000000"/>
                </a:solidFill>
                <a:latin typeface="Bodoni"/>
                <a:ea typeface="Bodoni"/>
                <a:cs typeface="Bodoni"/>
                <a:sym typeface="Bodoni"/>
              </a:rPr>
              <a:t>ECE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609D-5D7D-2E4E-B1D0-CF78056D4D75}"/>
              </a:ext>
            </a:extLst>
          </p:cNvPr>
          <p:cNvSpPr>
            <a:spLocks noGrp="1"/>
          </p:cNvSpPr>
          <p:nvPr>
            <p:ph type="title"/>
          </p:nvPr>
        </p:nvSpPr>
        <p:spPr>
          <a:xfrm>
            <a:off x="1712363" y="865525"/>
            <a:ext cx="8761412" cy="708025"/>
          </a:xfrm>
        </p:spPr>
        <p:txBody>
          <a:bodyPr/>
          <a:lstStyle/>
          <a:p>
            <a:r>
              <a:rPr lang="en-GB" dirty="0"/>
              <a:t>                  </a:t>
            </a:r>
            <a:r>
              <a:rPr lang="en-GB" dirty="0">
                <a:latin typeface="Times New Roman" panose="02020603050405020304" pitchFamily="18" charset="0"/>
                <a:cs typeface="Times New Roman" panose="02020603050405020304" pitchFamily="18" charset="0"/>
              </a:rPr>
              <a:t>METHODOLOGY</a:t>
            </a:r>
            <a:r>
              <a:rPr lang="en-GB" dirty="0"/>
              <a:t> </a:t>
            </a:r>
            <a:endParaRPr lang="en-US" dirty="0"/>
          </a:p>
        </p:txBody>
      </p:sp>
      <p:sp>
        <p:nvSpPr>
          <p:cNvPr id="3" name="Slide Number Placeholder 2">
            <a:extLst>
              <a:ext uri="{FF2B5EF4-FFF2-40B4-BE49-F238E27FC236}">
                <a16:creationId xmlns:a16="http://schemas.microsoft.com/office/drawing/2014/main" id="{78E0B03F-C2D5-2395-4BF7-874B7C63447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a:t>
            </a:fld>
            <a:endParaRPr lang="en-US"/>
          </a:p>
        </p:txBody>
      </p:sp>
      <p:sp>
        <p:nvSpPr>
          <p:cNvPr id="4" name="TextBox 3">
            <a:extLst>
              <a:ext uri="{FF2B5EF4-FFF2-40B4-BE49-F238E27FC236}">
                <a16:creationId xmlns:a16="http://schemas.microsoft.com/office/drawing/2014/main" id="{C1B39B7A-2D44-CF0F-3F37-366EC48CC054}"/>
              </a:ext>
            </a:extLst>
          </p:cNvPr>
          <p:cNvSpPr txBox="1"/>
          <p:nvPr/>
        </p:nvSpPr>
        <p:spPr>
          <a:xfrm>
            <a:off x="448408" y="2514600"/>
            <a:ext cx="11289323" cy="3477875"/>
          </a:xfrm>
          <a:prstGeom prst="rect">
            <a:avLst/>
          </a:prstGeom>
          <a:noFill/>
        </p:spPr>
        <p:txBody>
          <a:bodyPr wrap="square" rtlCol="0">
            <a:spAutoFit/>
          </a:bodyPr>
          <a:lstStyle/>
          <a:p>
            <a:pPr algn="l"/>
            <a:r>
              <a:rPr lang="en-GB" sz="2000" dirty="0">
                <a:latin typeface="Times New Roman" panose="02020603050405020304" pitchFamily="18" charset="0"/>
                <a:cs typeface="Times New Roman" panose="02020603050405020304" pitchFamily="18" charset="0"/>
              </a:rPr>
              <a:t>Median filtering is excellent at reducing Salt and Pepper noise. The filtering algorithm will scan the entire image, using a small matrix, and recalculate the value by sorting the set of pixels and take the centre pixel values inside the matrix.</a:t>
            </a:r>
          </a:p>
          <a:p>
            <a:pPr algn="l"/>
            <a:r>
              <a:rPr lang="en-GB" sz="2000" dirty="0">
                <a:latin typeface="Times New Roman" panose="02020603050405020304" pitchFamily="18" charset="0"/>
                <a:cs typeface="Times New Roman" panose="02020603050405020304" pitchFamily="18" charset="0"/>
              </a:rPr>
              <a:t>                                                               [12 23 34]</a:t>
            </a:r>
          </a:p>
          <a:p>
            <a:pPr algn="l"/>
            <a:r>
              <a:rPr lang="en-GB" sz="2000" dirty="0">
                <a:latin typeface="Times New Roman" panose="02020603050405020304" pitchFamily="18" charset="0"/>
                <a:cs typeface="Times New Roman" panose="02020603050405020304" pitchFamily="18" charset="0"/>
              </a:rPr>
              <a:t>                                                               [22 16 67]</a:t>
            </a:r>
          </a:p>
          <a:p>
            <a:pPr algn="l"/>
            <a:r>
              <a:rPr lang="en-GB" sz="2000" dirty="0">
                <a:latin typeface="Times New Roman" panose="02020603050405020304" pitchFamily="18" charset="0"/>
                <a:cs typeface="Times New Roman" panose="02020603050405020304" pitchFamily="18" charset="0"/>
              </a:rPr>
              <a:t>                                                               [45 56 78]</a:t>
            </a:r>
          </a:p>
          <a:p>
            <a:pPr algn="l"/>
            <a:r>
              <a:rPr lang="en-GB" sz="2000" dirty="0">
                <a:latin typeface="Times New Roman" panose="02020603050405020304" pitchFamily="18" charset="0"/>
                <a:cs typeface="Times New Roman" panose="02020603050405020304" pitchFamily="18" charset="0"/>
              </a:rPr>
              <a:t>Considering the above matrix, the sorted values are:
	[12	16	22	23	</a:t>
            </a:r>
            <a:r>
              <a:rPr lang="en-GB" sz="2000" u="sng" dirty="0">
                <a:latin typeface="Times New Roman" panose="02020603050405020304" pitchFamily="18" charset="0"/>
                <a:cs typeface="Times New Roman" panose="02020603050405020304" pitchFamily="18" charset="0"/>
              </a:rPr>
              <a:t>34</a:t>
            </a:r>
            <a:r>
              <a:rPr lang="en-GB" sz="2000" dirty="0">
                <a:latin typeface="Times New Roman" panose="02020603050405020304" pitchFamily="18" charset="0"/>
                <a:cs typeface="Times New Roman" panose="02020603050405020304" pitchFamily="18" charset="0"/>
              </a:rPr>
              <a:t>	45	56	67	78]
Median of this set is 34.</a:t>
            </a:r>
            <a:endParaRPr lang="en-US" sz="2000" dirty="0">
              <a:latin typeface="Times New Roman" panose="02020603050405020304" pitchFamily="18" charset="0"/>
              <a:cs typeface="Times New Roman" panose="02020603050405020304" pitchFamily="18" charset="0"/>
            </a:endParaRPr>
          </a:p>
        </p:txBody>
      </p:sp>
      <p:sp>
        <p:nvSpPr>
          <p:cNvPr id="5" name="Google Shape;377;p2">
            <a:extLst>
              <a:ext uri="{FF2B5EF4-FFF2-40B4-BE49-F238E27FC236}">
                <a16:creationId xmlns:a16="http://schemas.microsoft.com/office/drawing/2014/main" id="{4C3651A0-75CE-4F70-B7CF-B2037E7CAF5B}"/>
              </a:ext>
            </a:extLst>
          </p:cNvPr>
          <p:cNvSpPr txBox="1"/>
          <p:nvPr/>
        </p:nvSpPr>
        <p:spPr>
          <a:xfrm>
            <a:off x="3705225" y="6268463"/>
            <a:ext cx="478155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Bodoni"/>
              <a:buNone/>
            </a:pPr>
            <a:r>
              <a:rPr lang="en-US" sz="1800" b="0" i="0" u="none" dirty="0">
                <a:solidFill>
                  <a:srgbClr val="000000"/>
                </a:solidFill>
                <a:latin typeface="Bodoni"/>
                <a:ea typeface="Bodoni"/>
                <a:cs typeface="Bodoni"/>
                <a:sym typeface="Bodoni"/>
              </a:rPr>
              <a:t>ECE</a:t>
            </a:r>
            <a:endParaRPr dirty="0"/>
          </a:p>
        </p:txBody>
      </p:sp>
      <p:pic>
        <p:nvPicPr>
          <p:cNvPr id="6" name="Google Shape;403;p5" descr="C:\Users\Mahesh Kumar Jha\Downloads\CMRIT NEW LOGO-01.png">
            <a:extLst>
              <a:ext uri="{FF2B5EF4-FFF2-40B4-BE49-F238E27FC236}">
                <a16:creationId xmlns:a16="http://schemas.microsoft.com/office/drawing/2014/main" id="{46D63147-5313-0D61-C7C0-2B66194CE7B8}"/>
              </a:ext>
            </a:extLst>
          </p:cNvPr>
          <p:cNvPicPr preferRelativeResize="0"/>
          <p:nvPr/>
        </p:nvPicPr>
        <p:blipFill rotWithShape="1">
          <a:blip r:embed="rId2">
            <a:alphaModFix/>
          </a:blip>
          <a:srcRect l="10241" t="16174" r="4216"/>
          <a:stretch/>
        </p:blipFill>
        <p:spPr>
          <a:xfrm>
            <a:off x="530225" y="606425"/>
            <a:ext cx="1744662" cy="1222375"/>
          </a:xfrm>
          <a:prstGeom prst="rect">
            <a:avLst/>
          </a:prstGeom>
          <a:noFill/>
          <a:ln>
            <a:noFill/>
          </a:ln>
        </p:spPr>
      </p:pic>
    </p:spTree>
    <p:extLst>
      <p:ext uri="{BB962C8B-B14F-4D97-AF65-F5344CB8AC3E}">
        <p14:creationId xmlns:p14="http://schemas.microsoft.com/office/powerpoint/2010/main" val="262838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773" y="964345"/>
            <a:ext cx="7812454" cy="708025"/>
          </a:xfrm>
        </p:spPr>
        <p:txBody>
          <a:bodyPr/>
          <a:lstStyle/>
          <a:p>
            <a:pPr algn="ctr"/>
            <a:r>
              <a:rPr lang="en-US" dirty="0">
                <a:solidFill>
                  <a:schemeClr val="lt1"/>
                </a:solidFill>
                <a:latin typeface="Times New Roman"/>
                <a:ea typeface="Times New Roman"/>
                <a:cs typeface="Times New Roman"/>
                <a:sym typeface="Times New Roman"/>
              </a:rPr>
              <a:t>IMPLEMENTATION</a:t>
            </a:r>
            <a:endParaRPr lang="en-US" dirty="0"/>
          </a:p>
        </p:txBody>
      </p:sp>
      <p:sp>
        <p:nvSpPr>
          <p:cNvPr id="3" name="Text Placeholder 2"/>
          <p:cNvSpPr>
            <a:spLocks noGrp="1"/>
          </p:cNvSpPr>
          <p:nvPr>
            <p:ph type="body" idx="1"/>
          </p:nvPr>
        </p:nvSpPr>
        <p:spPr>
          <a:xfrm>
            <a:off x="530226" y="2080223"/>
            <a:ext cx="11137166" cy="4628307"/>
          </a:xfrm>
        </p:spPr>
        <p:txBody>
          <a:bodyPr/>
          <a:lstStyle/>
          <a:p>
            <a:r>
              <a:rPr lang="en-GB" sz="2000" dirty="0">
                <a:solidFill>
                  <a:schemeClr val="tx1"/>
                </a:solidFill>
                <a:latin typeface="Times New Roman" panose="02020603050405020304" pitchFamily="18" charset="0"/>
                <a:cs typeface="Times New Roman" panose="02020603050405020304" pitchFamily="18" charset="0"/>
              </a:rPr>
              <a:t>The filter is a set of pixels that is run through each pixel of the original image, replacing them with the result of the specific operation. The median filter of size n covers n x n pixels with the current pixel at its centre and replaces it with the median of the entire window.
We use a n x n median filter that replaces each pixel with the median of its respective window and in turn, reduces the noise of the image.
First, we make an array that is the same size as the original image array.
We then loop through the pixels of the image and get the left, right, bottom, top, top left, top right, bottom left, and bottom right pixels in addition to the current pixel and store them in temporary variables.
The median of these variables is then calculated and stored in the resultant array. The previous image after the application of a 3x3 median filter is displayed below, showing significant noise reduction.</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4" name="Google Shape;375;p2"/>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a:solidFill>
                  <a:schemeClr val="lt1"/>
                </a:solidFill>
                <a:latin typeface="Century Gothic"/>
                <a:ea typeface="Century Gothic"/>
                <a:cs typeface="Century Gothic"/>
                <a:sym typeface="Century Gothic"/>
              </a:rPr>
              <a:pPr marL="0" marR="0" lvl="0" indent="0" algn="ctr" rtl="0">
                <a:lnSpc>
                  <a:spcPct val="100000"/>
                </a:lnSpc>
                <a:spcBef>
                  <a:spcPts val="0"/>
                </a:spcBef>
                <a:spcAft>
                  <a:spcPts val="0"/>
                </a:spcAft>
                <a:buClr>
                  <a:schemeClr val="lt1"/>
                </a:buClr>
                <a:buSzPts val="2800"/>
                <a:buFont typeface="Century Gothic"/>
                <a:buNone/>
              </a:pPr>
              <a:t>7</a:t>
            </a:fld>
            <a:endParaRPr dirty="0"/>
          </a:p>
        </p:txBody>
      </p:sp>
      <p:sp>
        <p:nvSpPr>
          <p:cNvPr id="5" name="Google Shape;377;p2">
            <a:extLst>
              <a:ext uri="{FF2B5EF4-FFF2-40B4-BE49-F238E27FC236}">
                <a16:creationId xmlns:a16="http://schemas.microsoft.com/office/drawing/2014/main" id="{7246ED20-70FA-7879-B355-EA75696425B2}"/>
              </a:ext>
            </a:extLst>
          </p:cNvPr>
          <p:cNvSpPr txBox="1"/>
          <p:nvPr/>
        </p:nvSpPr>
        <p:spPr>
          <a:xfrm>
            <a:off x="3705225" y="6488113"/>
            <a:ext cx="4781550" cy="369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Bodoni"/>
              <a:buNone/>
            </a:pPr>
            <a:r>
              <a:rPr lang="en-US" sz="1800" b="0" i="0" u="none" dirty="0">
                <a:solidFill>
                  <a:srgbClr val="000000"/>
                </a:solidFill>
                <a:latin typeface="Bodoni"/>
                <a:ea typeface="Bodoni"/>
                <a:cs typeface="Bodoni"/>
                <a:sym typeface="Bodoni"/>
              </a:rPr>
              <a:t>ECE</a:t>
            </a:r>
            <a:endParaRPr dirty="0"/>
          </a:p>
        </p:txBody>
      </p:sp>
      <p:pic>
        <p:nvPicPr>
          <p:cNvPr id="6" name="Google Shape;403;p5" descr="C:\Users\Mahesh Kumar Jha\Downloads\CMRIT NEW LOGO-01.png">
            <a:extLst>
              <a:ext uri="{FF2B5EF4-FFF2-40B4-BE49-F238E27FC236}">
                <a16:creationId xmlns:a16="http://schemas.microsoft.com/office/drawing/2014/main" id="{2958F232-1F93-5A5F-92B0-D8A73A29BE5E}"/>
              </a:ext>
            </a:extLst>
          </p:cNvPr>
          <p:cNvPicPr preferRelativeResize="0"/>
          <p:nvPr/>
        </p:nvPicPr>
        <p:blipFill rotWithShape="1">
          <a:blip r:embed="rId2">
            <a:alphaModFix/>
          </a:blip>
          <a:srcRect l="10241" t="16174" r="4216"/>
          <a:stretch/>
        </p:blipFill>
        <p:spPr>
          <a:xfrm>
            <a:off x="530225" y="606425"/>
            <a:ext cx="1744662" cy="122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D520-F54C-A9F6-ED6B-56763EC9B75F}"/>
              </a:ext>
            </a:extLst>
          </p:cNvPr>
          <p:cNvSpPr>
            <a:spLocks noGrp="1"/>
          </p:cNvSpPr>
          <p:nvPr>
            <p:ph type="title"/>
          </p:nvPr>
        </p:nvSpPr>
        <p:spPr>
          <a:xfrm>
            <a:off x="3830471" y="1037037"/>
            <a:ext cx="4531058" cy="708025"/>
          </a:xfrm>
        </p:spPr>
        <p:txBody>
          <a:bodyPr/>
          <a:lstStyle/>
          <a:p>
            <a:r>
              <a:rPr lang="en-GB" dirty="0">
                <a:latin typeface="Times New Roman" panose="02020603050405020304" pitchFamily="18" charset="0"/>
                <a:cs typeface="Times New Roman" panose="02020603050405020304" pitchFamily="18" charset="0"/>
              </a:rPr>
              <a:t>PROGRAM CODE :</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7ED5D47-8749-87F8-74F9-EAF0AE02D2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8</a:t>
            </a:fld>
            <a:endParaRPr lang="en-US"/>
          </a:p>
        </p:txBody>
      </p:sp>
      <p:pic>
        <p:nvPicPr>
          <p:cNvPr id="4" name="Picture 4">
            <a:extLst>
              <a:ext uri="{FF2B5EF4-FFF2-40B4-BE49-F238E27FC236}">
                <a16:creationId xmlns:a16="http://schemas.microsoft.com/office/drawing/2014/main" id="{A138E321-2E5C-1AFC-AE9F-26055BC524F3}"/>
              </a:ext>
            </a:extLst>
          </p:cNvPr>
          <p:cNvPicPr>
            <a:picLocks noChangeAspect="1"/>
          </p:cNvPicPr>
          <p:nvPr/>
        </p:nvPicPr>
        <p:blipFill>
          <a:blip r:embed="rId2"/>
          <a:stretch>
            <a:fillRect/>
          </a:stretch>
        </p:blipFill>
        <p:spPr>
          <a:xfrm>
            <a:off x="491302" y="2426499"/>
            <a:ext cx="5195456" cy="3985312"/>
          </a:xfrm>
          <a:prstGeom prst="rect">
            <a:avLst/>
          </a:prstGeom>
        </p:spPr>
      </p:pic>
      <p:pic>
        <p:nvPicPr>
          <p:cNvPr id="5" name="Picture 5">
            <a:extLst>
              <a:ext uri="{FF2B5EF4-FFF2-40B4-BE49-F238E27FC236}">
                <a16:creationId xmlns:a16="http://schemas.microsoft.com/office/drawing/2014/main" id="{9AEC274D-8776-06D8-3A76-63B9F37D7F31}"/>
              </a:ext>
            </a:extLst>
          </p:cNvPr>
          <p:cNvPicPr>
            <a:picLocks noChangeAspect="1"/>
          </p:cNvPicPr>
          <p:nvPr/>
        </p:nvPicPr>
        <p:blipFill>
          <a:blip r:embed="rId3"/>
          <a:stretch>
            <a:fillRect/>
          </a:stretch>
        </p:blipFill>
        <p:spPr>
          <a:xfrm>
            <a:off x="6367762" y="2426499"/>
            <a:ext cx="5332936" cy="3985312"/>
          </a:xfrm>
          <a:prstGeom prst="rect">
            <a:avLst/>
          </a:prstGeom>
        </p:spPr>
      </p:pic>
      <p:pic>
        <p:nvPicPr>
          <p:cNvPr id="6" name="Google Shape;403;p5" descr="C:\Users\Mahesh Kumar Jha\Downloads\CMRIT NEW LOGO-01.png">
            <a:extLst>
              <a:ext uri="{FF2B5EF4-FFF2-40B4-BE49-F238E27FC236}">
                <a16:creationId xmlns:a16="http://schemas.microsoft.com/office/drawing/2014/main" id="{53F2D676-7293-A8CD-6E18-1B11E30C699E}"/>
              </a:ext>
            </a:extLst>
          </p:cNvPr>
          <p:cNvPicPr preferRelativeResize="0"/>
          <p:nvPr/>
        </p:nvPicPr>
        <p:blipFill rotWithShape="1">
          <a:blip r:embed="rId4">
            <a:alphaModFix/>
          </a:blip>
          <a:srcRect l="10241" t="16174" r="4216"/>
          <a:stretch/>
        </p:blipFill>
        <p:spPr>
          <a:xfrm>
            <a:off x="530225" y="606425"/>
            <a:ext cx="1744662" cy="1222375"/>
          </a:xfrm>
          <a:prstGeom prst="rect">
            <a:avLst/>
          </a:prstGeom>
          <a:noFill/>
          <a:ln>
            <a:noFill/>
          </a:ln>
        </p:spPr>
      </p:pic>
    </p:spTree>
    <p:extLst>
      <p:ext uri="{BB962C8B-B14F-4D97-AF65-F5344CB8AC3E}">
        <p14:creationId xmlns:p14="http://schemas.microsoft.com/office/powerpoint/2010/main" val="2687607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a:solidFill>
                  <a:schemeClr val="lt1"/>
                </a:solidFill>
                <a:latin typeface="Century Gothic"/>
                <a:ea typeface="Century Gothic"/>
                <a:cs typeface="Century Gothic"/>
                <a:sym typeface="Century Gothic"/>
              </a:rPr>
              <a:pPr marL="0" marR="0" lvl="0" indent="0" algn="ctr" rtl="0">
                <a:lnSpc>
                  <a:spcPct val="100000"/>
                </a:lnSpc>
                <a:spcBef>
                  <a:spcPts val="0"/>
                </a:spcBef>
                <a:spcAft>
                  <a:spcPts val="0"/>
                </a:spcAft>
                <a:buClr>
                  <a:schemeClr val="lt1"/>
                </a:buClr>
                <a:buSzPts val="2800"/>
                <a:buFont typeface="Century Gothic"/>
                <a:buNone/>
              </a:pPr>
              <a:t>9</a:t>
            </a:fld>
            <a:endParaRPr/>
          </a:p>
        </p:txBody>
      </p:sp>
      <p:pic>
        <p:nvPicPr>
          <p:cNvPr id="412" name="Google Shape;412;p6" descr="C:\Users\Mahesh Kumar Jha\Downloads\CMRIT NEW LOGO-01.png"/>
          <p:cNvPicPr preferRelativeResize="0"/>
          <p:nvPr/>
        </p:nvPicPr>
        <p:blipFill rotWithShape="1">
          <a:blip r:embed="rId3">
            <a:alphaModFix/>
          </a:blip>
          <a:srcRect l="10241" t="16174" r="4216"/>
          <a:stretch/>
        </p:blipFill>
        <p:spPr>
          <a:xfrm>
            <a:off x="530225" y="606425"/>
            <a:ext cx="1744662" cy="1222375"/>
          </a:xfrm>
          <a:prstGeom prst="rect">
            <a:avLst/>
          </a:prstGeom>
          <a:noFill/>
          <a:ln>
            <a:noFill/>
          </a:ln>
        </p:spPr>
      </p:pic>
      <p:sp>
        <p:nvSpPr>
          <p:cNvPr id="414" name="Google Shape;414;p6"/>
          <p:cNvSpPr txBox="1">
            <a:spLocks noGrp="1"/>
          </p:cNvSpPr>
          <p:nvPr>
            <p:ph type="title"/>
          </p:nvPr>
        </p:nvSpPr>
        <p:spPr>
          <a:xfrm>
            <a:off x="0" y="966787"/>
            <a:ext cx="12192000" cy="708025"/>
          </a:xfrm>
          <a:prstGeom prst="rect">
            <a:avLst/>
          </a:prstGeom>
          <a:noFill/>
          <a:ln>
            <a:noFill/>
          </a:ln>
        </p:spPr>
        <p:txBody>
          <a:bodyPr spcFirstLastPara="1" wrap="square" lIns="91425" tIns="45700" rIns="91425" bIns="45700" anchor="ctr" anchorCtr="0">
            <a:noAutofit/>
          </a:bodyPr>
          <a:lstStyle/>
          <a:p>
            <a:pPr lvl="0" algn="ctr">
              <a:buClr>
                <a:schemeClr val="lt1"/>
              </a:buClr>
              <a:buSzPts val="3600"/>
            </a:pPr>
            <a:r>
              <a:rPr lang="en-US" dirty="0">
                <a:solidFill>
                  <a:schemeClr val="lt1"/>
                </a:solidFill>
                <a:latin typeface="Times New Roman"/>
                <a:ea typeface="Times New Roman"/>
                <a:cs typeface="Times New Roman"/>
                <a:sym typeface="Times New Roman"/>
              </a:rPr>
              <a:t>RESULTS</a:t>
            </a:r>
            <a:endParaRPr dirty="0"/>
          </a:p>
        </p:txBody>
      </p:sp>
      <p:pic>
        <p:nvPicPr>
          <p:cNvPr id="2" name="Picture 2">
            <a:extLst>
              <a:ext uri="{FF2B5EF4-FFF2-40B4-BE49-F238E27FC236}">
                <a16:creationId xmlns:a16="http://schemas.microsoft.com/office/drawing/2014/main" id="{83588DC8-E865-CCAC-F0C8-1EFA2C7D9081}"/>
              </a:ext>
            </a:extLst>
          </p:cNvPr>
          <p:cNvPicPr>
            <a:picLocks noChangeAspect="1"/>
          </p:cNvPicPr>
          <p:nvPr/>
        </p:nvPicPr>
        <p:blipFill>
          <a:blip r:embed="rId4"/>
          <a:stretch>
            <a:fillRect/>
          </a:stretch>
        </p:blipFill>
        <p:spPr>
          <a:xfrm>
            <a:off x="439448" y="2500311"/>
            <a:ext cx="3311119" cy="4137943"/>
          </a:xfrm>
          <a:prstGeom prst="rect">
            <a:avLst/>
          </a:prstGeom>
        </p:spPr>
      </p:pic>
      <p:pic>
        <p:nvPicPr>
          <p:cNvPr id="3" name="Picture 3">
            <a:extLst>
              <a:ext uri="{FF2B5EF4-FFF2-40B4-BE49-F238E27FC236}">
                <a16:creationId xmlns:a16="http://schemas.microsoft.com/office/drawing/2014/main" id="{C0653222-7169-41EE-F8B1-7AC7F3D7F42D}"/>
              </a:ext>
            </a:extLst>
          </p:cNvPr>
          <p:cNvPicPr>
            <a:picLocks noChangeAspect="1"/>
          </p:cNvPicPr>
          <p:nvPr/>
        </p:nvPicPr>
        <p:blipFill>
          <a:blip r:embed="rId5"/>
          <a:stretch>
            <a:fillRect/>
          </a:stretch>
        </p:blipFill>
        <p:spPr>
          <a:xfrm>
            <a:off x="4297806" y="2497015"/>
            <a:ext cx="3402549" cy="4153022"/>
          </a:xfrm>
          <a:prstGeom prst="rect">
            <a:avLst/>
          </a:prstGeom>
        </p:spPr>
      </p:pic>
      <p:pic>
        <p:nvPicPr>
          <p:cNvPr id="4" name="Picture 4">
            <a:extLst>
              <a:ext uri="{FF2B5EF4-FFF2-40B4-BE49-F238E27FC236}">
                <a16:creationId xmlns:a16="http://schemas.microsoft.com/office/drawing/2014/main" id="{6B1003D6-3718-222B-B5C5-F6F06B030EA2}"/>
              </a:ext>
            </a:extLst>
          </p:cNvPr>
          <p:cNvPicPr>
            <a:picLocks noChangeAspect="1"/>
          </p:cNvPicPr>
          <p:nvPr/>
        </p:nvPicPr>
        <p:blipFill>
          <a:blip r:embed="rId6"/>
          <a:stretch>
            <a:fillRect/>
          </a:stretch>
        </p:blipFill>
        <p:spPr>
          <a:xfrm>
            <a:off x="8251913" y="2497015"/>
            <a:ext cx="3500639" cy="4141240"/>
          </a:xfrm>
          <a:prstGeom prst="rect">
            <a:avLst/>
          </a:prstGeom>
        </p:spPr>
      </p:pic>
    </p:spTree>
  </p:cSld>
  <p:clrMapOvr>
    <a:masterClrMapping/>
  </p:clrMapOvr>
</p:sld>
</file>

<file path=ppt/theme/theme1.xml><?xml version="1.0" encoding="utf-8"?>
<a:theme xmlns:a="http://schemas.openxmlformats.org/drawingml/2006/main" name="1_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987</Words>
  <Application>Microsoft Office PowerPoint</Application>
  <PresentationFormat>Widescreen</PresentationFormat>
  <Paragraphs>94</Paragraphs>
  <Slides>12</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Century Gothic</vt:lpstr>
      <vt:lpstr>Times New Roman</vt:lpstr>
      <vt:lpstr>Bodoni</vt:lpstr>
      <vt:lpstr>Comic Sans MS</vt:lpstr>
      <vt:lpstr>Arial</vt:lpstr>
      <vt:lpstr>Cambria Math</vt:lpstr>
      <vt:lpstr>Noto Sans Symbols</vt:lpstr>
      <vt:lpstr>Calibri</vt:lpstr>
      <vt:lpstr>1_Ion Boardroom</vt:lpstr>
      <vt:lpstr>Ion Boardroom</vt:lpstr>
      <vt:lpstr>                                       Implementation of Median Filter For Noise Removal in Images </vt:lpstr>
      <vt:lpstr>CONTENTS</vt:lpstr>
      <vt:lpstr>INTRODUCTION</vt:lpstr>
      <vt:lpstr>PSNR and SSIM</vt:lpstr>
      <vt:lpstr>METHODOLOGY</vt:lpstr>
      <vt:lpstr>                  METHODOLOGY </vt:lpstr>
      <vt:lpstr>IMPLEMENTATION</vt:lpstr>
      <vt:lpstr>PROGRAM CODE :</vt:lpstr>
      <vt:lpstr>RESULTS</vt:lpstr>
      <vt:lpstr>CONCLUSION </vt:lpstr>
      <vt:lpstr>FUTURE WORK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(Font Style: Comic Sans MS , Size: 30-32)</dc:title>
  <dc:creator>Windows User</dc:creator>
  <cp:lastModifiedBy>SATHWIK R</cp:lastModifiedBy>
  <cp:revision>19</cp:revision>
  <dcterms:created xsi:type="dcterms:W3CDTF">2017-08-03T09:47:51Z</dcterms:created>
  <dcterms:modified xsi:type="dcterms:W3CDTF">2023-08-12T09:42:45Z</dcterms:modified>
</cp:coreProperties>
</file>